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3" r:id="rId7"/>
    <p:sldId id="273" r:id="rId8"/>
    <p:sldId id="264" r:id="rId9"/>
    <p:sldId id="278" r:id="rId10"/>
    <p:sldId id="280" r:id="rId11"/>
    <p:sldId id="268" r:id="rId12"/>
    <p:sldId id="269" r:id="rId13"/>
    <p:sldId id="279" r:id="rId14"/>
    <p:sldId id="281" r:id="rId15"/>
    <p:sldId id="274" r:id="rId16"/>
    <p:sldId id="275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LAGINEN PROGRESIOA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PowerPoint-eko diagrama]Orria1'!$B$37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'[Microsoft PowerPoint-eko diagrama]Orria1'!$A$38:$A$46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'[Microsoft PowerPoint-eko diagrama]Orria1'!$B$38:$B$46</c:f>
              <c:numCache>
                <c:formatCode>General</c:formatCode>
                <c:ptCount val="9"/>
                <c:pt idx="0">
                  <c:v>252</c:v>
                </c:pt>
                <c:pt idx="1">
                  <c:v>302</c:v>
                </c:pt>
                <c:pt idx="2">
                  <c:v>177</c:v>
                </c:pt>
                <c:pt idx="3">
                  <c:v>292</c:v>
                </c:pt>
                <c:pt idx="4">
                  <c:v>293</c:v>
                </c:pt>
                <c:pt idx="5">
                  <c:v>311</c:v>
                </c:pt>
                <c:pt idx="6">
                  <c:v>145</c:v>
                </c:pt>
                <c:pt idx="7">
                  <c:v>315</c:v>
                </c:pt>
                <c:pt idx="8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C-46DE-9DCD-17DCA9A0466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10725864"/>
        <c:axId val="510722912"/>
      </c:barChart>
      <c:catAx>
        <c:axId val="510725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510722912"/>
        <c:crosses val="autoZero"/>
        <c:auto val="1"/>
        <c:lblAlgn val="ctr"/>
        <c:lblOffset val="100"/>
        <c:noMultiLvlLbl val="0"/>
      </c:catAx>
      <c:valAx>
        <c:axId val="5107229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510725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KONTROL AGINTARITZA MISIOA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Orria1!$B$13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EA-4289-8001-05D82712EC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4EA-4289-8001-05D82712EC7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Orria1!$A$14:$A$15</c:f>
              <c:strCache>
                <c:ptCount val="2"/>
                <c:pt idx="0">
                  <c:v>Jasoketa agintea</c:v>
                </c:pt>
                <c:pt idx="1">
                  <c:v>Kontrol agintea</c:v>
                </c:pt>
              </c:strCache>
            </c:strRef>
          </c:cat>
          <c:val>
            <c:numRef>
              <c:f>Orria1!$B$14:$B$15</c:f>
              <c:numCache>
                <c:formatCode>General</c:formatCode>
                <c:ptCount val="2"/>
                <c:pt idx="0">
                  <c:v>16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EA-4289-8001-05D82712EC7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FROGEN IZAERA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Orria1!$B$24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52-401B-B7D3-47FFE122D7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52-401B-B7D3-47FFE122D7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52-401B-B7D3-47FFE122D78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Orria1!$A$25:$A$27</c:f>
              <c:strCache>
                <c:ptCount val="3"/>
                <c:pt idx="0">
                  <c:v>Autonomikoa</c:v>
                </c:pt>
                <c:pt idx="1">
                  <c:v>Estatala</c:v>
                </c:pt>
                <c:pt idx="2">
                  <c:v>Internazionala</c:v>
                </c:pt>
              </c:strCache>
            </c:strRef>
          </c:cat>
          <c:val>
            <c:numRef>
              <c:f>Orria1!$B$25:$B$27</c:f>
              <c:numCache>
                <c:formatCode>General</c:formatCode>
                <c:ptCount val="3"/>
                <c:pt idx="0">
                  <c:v>44</c:v>
                </c:pt>
                <c:pt idx="1">
                  <c:v>26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52-401B-B7D3-47FFE122D7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18130869858465"/>
          <c:y val="0.47008384539952769"/>
          <c:w val="0.18706036745406823"/>
          <c:h val="0.2343766404199475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GENEROA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Orria1!$B$1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63-47D4-98A6-B2EFFF51CF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63-47D4-98A6-B2EFFF51CFB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Orria1!$A$2:$A$3</c:f>
              <c:strCache>
                <c:ptCount val="2"/>
                <c:pt idx="0">
                  <c:v>Neskak</c:v>
                </c:pt>
                <c:pt idx="1">
                  <c:v>Mutilak</c:v>
                </c:pt>
              </c:strCache>
            </c:strRef>
          </c:cat>
          <c:val>
            <c:numRef>
              <c:f>Orria1!$B$2:$B$3</c:f>
              <c:numCache>
                <c:formatCode>General</c:formatCode>
                <c:ptCount val="2"/>
                <c:pt idx="0">
                  <c:v>67</c:v>
                </c:pt>
                <c:pt idx="1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63-47D4-98A6-B2EFFF51CF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MISIOEN PROGRESIOA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PowerPoint-eko diagrama]Orria1'!$B$50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'[Microsoft PowerPoint-eko diagrama]Orria1'!$A$51:$A$59</c:f>
              <c:numCache>
                <c:formatCode>General</c:formatCode>
                <c:ptCount val="9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'[Microsoft PowerPoint-eko diagrama]Orria1'!$B$51:$B$59</c:f>
              <c:numCache>
                <c:formatCode>General</c:formatCode>
                <c:ptCount val="9"/>
                <c:pt idx="1">
                  <c:v>57</c:v>
                </c:pt>
                <c:pt idx="2">
                  <c:v>36</c:v>
                </c:pt>
                <c:pt idx="3">
                  <c:v>60</c:v>
                </c:pt>
                <c:pt idx="4">
                  <c:v>60</c:v>
                </c:pt>
                <c:pt idx="5">
                  <c:v>76</c:v>
                </c:pt>
                <c:pt idx="6">
                  <c:v>43</c:v>
                </c:pt>
                <c:pt idx="7">
                  <c:v>83</c:v>
                </c:pt>
                <c:pt idx="8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6-4A24-A7F7-4464F059E4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8270280"/>
        <c:axId val="578268640"/>
      </c:barChart>
      <c:catAx>
        <c:axId val="57827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578268640"/>
        <c:crosses val="autoZero"/>
        <c:auto val="1"/>
        <c:lblAlgn val="ctr"/>
        <c:lblOffset val="100"/>
        <c:noMultiLvlLbl val="0"/>
      </c:catAx>
      <c:valAx>
        <c:axId val="5782686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57827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Misiones anuales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Controles anuales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59000548208668"/>
          <c:y val="0.1768238986517838"/>
          <c:w val="0.34573321543507918"/>
          <c:h val="0.6202860629864656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KONTROLAK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Orria1!$B$5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1AF-41FC-8299-BDB8C9485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1AF-41FC-8299-BDB8C94850F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Orria1!$A$6:$A$7</c:f>
              <c:strCache>
                <c:ptCount val="2"/>
                <c:pt idx="0">
                  <c:v>Konpetizioa</c:v>
                </c:pt>
                <c:pt idx="1">
                  <c:v>Konpetiziotik kanpo</c:v>
                </c:pt>
              </c:strCache>
            </c:strRef>
          </c:cat>
          <c:val>
            <c:numRef>
              <c:f>Orria1!$B$6:$B$7</c:f>
              <c:numCache>
                <c:formatCode>General</c:formatCode>
                <c:ptCount val="2"/>
                <c:pt idx="0">
                  <c:v>274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AF-41FC-8299-BDB8C94850F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MISIOAK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'[Microsoft PowerPoint-eko diagrama]Orria1'!$B$9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EC-4389-80D2-EC973A391C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EC-4389-80D2-EC973A391C1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PowerPoint-eko diagrama]Orria1'!$A$10:$A$11</c:f>
              <c:strCache>
                <c:ptCount val="2"/>
                <c:pt idx="0">
                  <c:v>Konpetizioa</c:v>
                </c:pt>
                <c:pt idx="1">
                  <c:v>Konpetiziotik kanpo</c:v>
                </c:pt>
              </c:strCache>
            </c:strRef>
          </c:cat>
          <c:val>
            <c:numRef>
              <c:f>'[Microsoft PowerPoint-eko diagrama]Orria1'!$B$10:$B$11</c:f>
              <c:numCache>
                <c:formatCode>General</c:formatCode>
                <c:ptCount val="2"/>
                <c:pt idx="0">
                  <c:v>68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EC-4389-80D2-EC973A391C1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LAGINAK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Orria1!$A$68:$A$85</c:f>
              <c:strCache>
                <c:ptCount val="18"/>
                <c:pt idx="0">
                  <c:v>LAGINAK</c:v>
                </c:pt>
                <c:pt idx="1">
                  <c:v>ARRAUNA</c:v>
                </c:pt>
                <c:pt idx="2">
                  <c:v>ZIZKLISMO RUTA </c:v>
                </c:pt>
                <c:pt idx="3">
                  <c:v>ATLETISMO RUTA</c:v>
                </c:pt>
                <c:pt idx="4">
                  <c:v>ZIKLOKROSSA</c:v>
                </c:pt>
                <c:pt idx="5">
                  <c:v>HHKK HARRIJASOTZEA</c:v>
                </c:pt>
                <c:pt idx="6">
                  <c:v>ATLETISMO KROSSA</c:v>
                </c:pt>
                <c:pt idx="7">
                  <c:v>DUATLOIA</c:v>
                </c:pt>
                <c:pt idx="8">
                  <c:v>TRIATLOIA</c:v>
                </c:pt>
                <c:pt idx="9">
                  <c:v>HHKK AIZKOLARITZA</c:v>
                </c:pt>
                <c:pt idx="10">
                  <c:v>ATLETISMO PISTA</c:v>
                </c:pt>
                <c:pt idx="11">
                  <c:v>CROSSFIT</c:v>
                </c:pt>
                <c:pt idx="12">
                  <c:v>MENDIKO LASTERKETAK</c:v>
                </c:pt>
                <c:pt idx="13">
                  <c:v>ESKUPILOTA</c:v>
                </c:pt>
                <c:pt idx="14">
                  <c:v>ZIKLISMO MTB</c:v>
                </c:pt>
                <c:pt idx="15">
                  <c:v>ATLETISMO LANZAMIENTOS</c:v>
                </c:pt>
                <c:pt idx="16">
                  <c:v>HHKK PENTATLOIA</c:v>
                </c:pt>
                <c:pt idx="17">
                  <c:v>FITNESS</c:v>
                </c:pt>
              </c:strCache>
            </c:strRef>
          </c:cat>
          <c:val>
            <c:numRef>
              <c:f>Orria1!$B$68:$B$85</c:f>
              <c:numCache>
                <c:formatCode>General</c:formatCode>
                <c:ptCount val="18"/>
                <c:pt idx="1">
                  <c:v>94</c:v>
                </c:pt>
                <c:pt idx="2">
                  <c:v>62</c:v>
                </c:pt>
                <c:pt idx="3">
                  <c:v>42</c:v>
                </c:pt>
                <c:pt idx="4">
                  <c:v>19</c:v>
                </c:pt>
                <c:pt idx="5">
                  <c:v>19</c:v>
                </c:pt>
                <c:pt idx="6">
                  <c:v>15</c:v>
                </c:pt>
                <c:pt idx="7">
                  <c:v>14</c:v>
                </c:pt>
                <c:pt idx="8">
                  <c:v>14</c:v>
                </c:pt>
                <c:pt idx="9">
                  <c:v>9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1A-4BF2-A635-58A51FACC48F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0250152"/>
        <c:axId val="660248184"/>
      </c:barChart>
      <c:catAx>
        <c:axId val="66025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660248184"/>
        <c:crosses val="autoZero"/>
        <c:auto val="1"/>
        <c:lblAlgn val="ctr"/>
        <c:lblOffset val="100"/>
        <c:noMultiLvlLbl val="0"/>
      </c:catAx>
      <c:valAx>
        <c:axId val="66024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u-ES"/>
          </a:p>
        </c:txPr>
        <c:crossAx val="66025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u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KONTROL AGINTARITZA LAGINAK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Orria1!$B$17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9B-4B6A-91BA-379B623C73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9B-4B6A-91BA-379B623C73B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u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Orria1!$A$18:$A$19</c:f>
              <c:strCache>
                <c:ptCount val="2"/>
                <c:pt idx="0">
                  <c:v>Jasoketa agintea</c:v>
                </c:pt>
                <c:pt idx="1">
                  <c:v>Kontrol agintea</c:v>
                </c:pt>
              </c:strCache>
            </c:strRef>
          </c:cat>
          <c:val>
            <c:numRef>
              <c:f>Orria1!$B$18:$B$19</c:f>
              <c:numCache>
                <c:formatCode>General</c:formatCode>
                <c:ptCount val="2"/>
                <c:pt idx="0">
                  <c:v>46</c:v>
                </c:pt>
                <c:pt idx="1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9B-4B6A-91BA-379B623C73B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u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u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8558-9B75-45EA-BEC3-3BBAC454449E}" type="datetimeFigureOut">
              <a:rPr lang="eu-ES" smtClean="0"/>
              <a:t>2024/1/22</a:t>
            </a:fld>
            <a:endParaRPr lang="eu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u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2C859-E29E-4948-8EDE-7918C2B8E0D3}" type="slidenum">
              <a:rPr lang="eu-ES" smtClean="0"/>
              <a:t>‹zk.›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70995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positibaren irudiaren leku-mar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harren leku-mar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330B-3CD3-4BAF-A80F-8D7712A661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6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2C859-E29E-4948-8EDE-7918C2B8E0D3}" type="slidenum">
              <a:rPr lang="eu-ES" smtClean="0"/>
              <a:t>15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24479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0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9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7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1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4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0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3CD7-8947-4626-8A3B-899F08BFF09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D171-6A71-465E-8419-35E3AC45CD6C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208912" cy="1470025"/>
          </a:xfrm>
        </p:spPr>
        <p:txBody>
          <a:bodyPr>
            <a:noAutofit/>
          </a:bodyPr>
          <a:lstStyle/>
          <a:p>
            <a:r>
              <a:rPr lang="es-ES" b="1" dirty="0" err="1" smtClean="0"/>
              <a:t>Euskadiko</a:t>
            </a:r>
            <a:r>
              <a:rPr lang="es-ES" b="1" dirty="0" smtClean="0"/>
              <a:t> </a:t>
            </a:r>
            <a:r>
              <a:rPr lang="es-ES" b="1" dirty="0" err="1" smtClean="0"/>
              <a:t>Antidopinaren</a:t>
            </a:r>
            <a:r>
              <a:rPr lang="es-ES" b="1" dirty="0" smtClean="0"/>
              <a:t> </a:t>
            </a:r>
            <a:r>
              <a:rPr lang="es-ES" b="1" dirty="0" err="1" smtClean="0"/>
              <a:t>egoera,AVA-DAEAren</a:t>
            </a:r>
            <a:r>
              <a:rPr lang="es-ES" b="1" dirty="0" smtClean="0"/>
              <a:t> </a:t>
            </a:r>
            <a:r>
              <a:rPr lang="es-ES" b="1" dirty="0" err="1" smtClean="0"/>
              <a:t>ikuspuntutik</a:t>
            </a:r>
            <a:r>
              <a:rPr lang="es-ES" dirty="0" smtClean="0"/>
              <a:t>. </a:t>
            </a:r>
            <a:br>
              <a:rPr lang="es-ES" dirty="0" smtClean="0"/>
            </a:br>
            <a:r>
              <a:rPr lang="es-ES" sz="2400" b="1" dirty="0" err="1" smtClean="0"/>
              <a:t>Hezkuntza</a:t>
            </a:r>
            <a:r>
              <a:rPr lang="es-ES" sz="2400" b="1" dirty="0" smtClean="0"/>
              <a:t> eta Kirol </a:t>
            </a:r>
            <a:r>
              <a:rPr lang="es-ES" sz="2400" b="1" dirty="0" err="1" smtClean="0"/>
              <a:t>Fakultateaa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06308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n-US" sz="2000" b="1" dirty="0" smtClean="0">
                <a:solidFill>
                  <a:schemeClr val="tx1"/>
                </a:solidFill>
              </a:rPr>
              <a:t>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Josu</a:t>
            </a:r>
            <a:r>
              <a:rPr lang="en-US" sz="2000" b="1" dirty="0" smtClean="0">
                <a:solidFill>
                  <a:schemeClr val="tx1"/>
                </a:solidFill>
              </a:rPr>
              <a:t> Ayo </a:t>
            </a:r>
            <a:r>
              <a:rPr lang="en-US" sz="2000" b="1" dirty="0" err="1" smtClean="0">
                <a:solidFill>
                  <a:schemeClr val="tx1"/>
                </a:solidFill>
              </a:rPr>
              <a:t>Elorriaga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Dopinaren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Aurkako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Euskal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Agentzia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Controles de Dopaje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   </a:t>
            </a:r>
            <a:endParaRPr lang="es-ES" sz="2400" dirty="0"/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/>
          </p:nvPr>
        </p:nvGraphicFramePr>
        <p:xfrm>
          <a:off x="1619672" y="1600200"/>
          <a:ext cx="5688632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1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Controles por Tarea realizada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Autoridad de recogida de muestras o Autoridad del control.</a:t>
            </a:r>
          </a:p>
          <a:p>
            <a:r>
              <a:rPr lang="es-ES" sz="2000" b="1" dirty="0" smtClean="0"/>
              <a:t>Por muestras.</a:t>
            </a:r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smtClean="0"/>
              <a:t>Por misión.</a:t>
            </a:r>
            <a:endParaRPr lang="en-US" sz="2000" b="1" dirty="0"/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/>
          </p:nvPr>
        </p:nvGraphicFramePr>
        <p:xfrm>
          <a:off x="2824336" y="1988840"/>
          <a:ext cx="45720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a 7"/>
          <p:cNvGraphicFramePr>
            <a:graphicFrameLocks/>
          </p:cNvGraphicFramePr>
          <p:nvPr>
            <p:extLst/>
          </p:nvPr>
        </p:nvGraphicFramePr>
        <p:xfrm>
          <a:off x="2824336" y="4290902"/>
          <a:ext cx="4572000" cy="225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30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Controles por Tipo de Evento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Los eventos pueden ser de carácter Autonómico, estatal e Internacional.</a:t>
            </a:r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  <a:p>
            <a:pPr marL="0" indent="0">
              <a:buNone/>
            </a:pPr>
            <a:endParaRPr lang="es-ES" sz="2000" b="1" dirty="0" smtClean="0"/>
          </a:p>
        </p:txBody>
      </p:sp>
      <p:graphicFrame>
        <p:nvGraphicFramePr>
          <p:cNvPr id="4" name="17 Gráfico"/>
          <p:cNvGraphicFramePr>
            <a:graphicFrameLocks/>
          </p:cNvGraphicFramePr>
          <p:nvPr>
            <p:extLst/>
          </p:nvPr>
        </p:nvGraphicFramePr>
        <p:xfrm>
          <a:off x="1979712" y="2276872"/>
          <a:ext cx="53285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a 6"/>
          <p:cNvGraphicFramePr>
            <a:graphicFrameLocks/>
          </p:cNvGraphicFramePr>
          <p:nvPr>
            <p:extLst/>
          </p:nvPr>
        </p:nvGraphicFramePr>
        <p:xfrm>
          <a:off x="1043608" y="2057399"/>
          <a:ext cx="7128792" cy="43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32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Controles por Genero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Por muestras recogidas.</a:t>
            </a:r>
            <a:endParaRPr lang="es-ES" sz="2000" dirty="0" smtClean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 smtClean="0"/>
          </a:p>
          <a:p>
            <a:endParaRPr lang="en-US" sz="2000" b="1" dirty="0"/>
          </a:p>
        </p:txBody>
      </p:sp>
      <p:graphicFrame>
        <p:nvGraphicFramePr>
          <p:cNvPr id="4" name="16 Gráfico"/>
          <p:cNvGraphicFramePr>
            <a:graphicFrameLocks/>
          </p:cNvGraphicFramePr>
          <p:nvPr>
            <p:extLst/>
          </p:nvPr>
        </p:nvGraphicFramePr>
        <p:xfrm>
          <a:off x="2286000" y="2057400"/>
          <a:ext cx="5238328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a 5"/>
          <p:cNvGraphicFramePr>
            <a:graphicFrameLocks/>
          </p:cNvGraphicFramePr>
          <p:nvPr>
            <p:extLst/>
          </p:nvPr>
        </p:nvGraphicFramePr>
        <p:xfrm>
          <a:off x="1835696" y="2057400"/>
          <a:ext cx="5256584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58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Datos </a:t>
            </a:r>
            <a:r>
              <a:rPr lang="es-ES" b="1" u="sng" dirty="0"/>
              <a:t>AVA-DAEA</a:t>
            </a:r>
            <a:endParaRPr lang="en-US" b="1" dirty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/>
          </p:nvPr>
        </p:nvGraphicFramePr>
        <p:xfrm>
          <a:off x="251521" y="1772810"/>
          <a:ext cx="8640958" cy="4032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274">
                  <a:extLst>
                    <a:ext uri="{9D8B030D-6E8A-4147-A177-3AD203B41FA5}">
                      <a16:colId xmlns:a16="http://schemas.microsoft.com/office/drawing/2014/main" val="745406157"/>
                    </a:ext>
                  </a:extLst>
                </a:gridCol>
                <a:gridCol w="793819">
                  <a:extLst>
                    <a:ext uri="{9D8B030D-6E8A-4147-A177-3AD203B41FA5}">
                      <a16:colId xmlns:a16="http://schemas.microsoft.com/office/drawing/2014/main" val="338505749"/>
                    </a:ext>
                  </a:extLst>
                </a:gridCol>
                <a:gridCol w="728446">
                  <a:extLst>
                    <a:ext uri="{9D8B030D-6E8A-4147-A177-3AD203B41FA5}">
                      <a16:colId xmlns:a16="http://schemas.microsoft.com/office/drawing/2014/main" val="542708967"/>
                    </a:ext>
                  </a:extLst>
                </a:gridCol>
                <a:gridCol w="747125">
                  <a:extLst>
                    <a:ext uri="{9D8B030D-6E8A-4147-A177-3AD203B41FA5}">
                      <a16:colId xmlns:a16="http://schemas.microsoft.com/office/drawing/2014/main" val="2166235044"/>
                    </a:ext>
                  </a:extLst>
                </a:gridCol>
                <a:gridCol w="700429">
                  <a:extLst>
                    <a:ext uri="{9D8B030D-6E8A-4147-A177-3AD203B41FA5}">
                      <a16:colId xmlns:a16="http://schemas.microsoft.com/office/drawing/2014/main" val="2493173328"/>
                    </a:ext>
                  </a:extLst>
                </a:gridCol>
                <a:gridCol w="821837">
                  <a:extLst>
                    <a:ext uri="{9D8B030D-6E8A-4147-A177-3AD203B41FA5}">
                      <a16:colId xmlns:a16="http://schemas.microsoft.com/office/drawing/2014/main" val="3157145667"/>
                    </a:ext>
                  </a:extLst>
                </a:gridCol>
                <a:gridCol w="793819">
                  <a:extLst>
                    <a:ext uri="{9D8B030D-6E8A-4147-A177-3AD203B41FA5}">
                      <a16:colId xmlns:a16="http://schemas.microsoft.com/office/drawing/2014/main" val="2689595995"/>
                    </a:ext>
                  </a:extLst>
                </a:gridCol>
                <a:gridCol w="1001613">
                  <a:extLst>
                    <a:ext uri="{9D8B030D-6E8A-4147-A177-3AD203B41FA5}">
                      <a16:colId xmlns:a16="http://schemas.microsoft.com/office/drawing/2014/main" val="2252373141"/>
                    </a:ext>
                  </a:extLst>
                </a:gridCol>
                <a:gridCol w="812498">
                  <a:extLst>
                    <a:ext uri="{9D8B030D-6E8A-4147-A177-3AD203B41FA5}">
                      <a16:colId xmlns:a16="http://schemas.microsoft.com/office/drawing/2014/main" val="2385355987"/>
                    </a:ext>
                  </a:extLst>
                </a:gridCol>
                <a:gridCol w="896549">
                  <a:extLst>
                    <a:ext uri="{9D8B030D-6E8A-4147-A177-3AD203B41FA5}">
                      <a16:colId xmlns:a16="http://schemas.microsoft.com/office/drawing/2014/main" val="1931332000"/>
                    </a:ext>
                  </a:extLst>
                </a:gridCol>
                <a:gridCol w="896549">
                  <a:extLst>
                    <a:ext uri="{9D8B030D-6E8A-4147-A177-3AD203B41FA5}">
                      <a16:colId xmlns:a16="http://schemas.microsoft.com/office/drawing/2014/main" val="4232376973"/>
                    </a:ext>
                  </a:extLst>
                </a:gridCol>
              </a:tblGrid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2014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2016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2018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2019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2020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2021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2022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2192642672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Muestras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187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252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300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177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292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293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311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145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315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321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4209268208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Pruebas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47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57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60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60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74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43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83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85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1757049625"/>
                  </a:ext>
                </a:extLst>
              </a:tr>
              <a:tr h="400991"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Modalidades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18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12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15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21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17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1611006805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R.A.A.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6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4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6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10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1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3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6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2638025370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EPO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EPO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3009947242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Glucocorticoides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Benzoilecgonina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 hMerge="1">
                  <a:txBody>
                    <a:bodyPr/>
                    <a:lstStyle/>
                    <a:p>
                      <a:endParaRPr lang="eu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Metilfenidato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Metilfenidato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Cannabis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Dorzolamida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EPO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Metilfenidato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757408859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B-2 Agonistas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Benzoilecgonina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 hMerge="1">
                  <a:txBody>
                    <a:bodyPr/>
                    <a:lstStyle/>
                    <a:p>
                      <a:endParaRPr lang="eu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Heptaminol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Anabolizante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Terbutalina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Clenbuterol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3588805044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Efedrina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Cannabis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Diuréticos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Terbutalina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EPO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3549646266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Clembuterol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 Eritropoyetina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Benzoilecgonina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2918743463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Anabololizante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              CERA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Cannabis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981829130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Diuréticos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 AINES (ANIMALES)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Cannabis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573991919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Meldonium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703447221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Remo 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Duatlon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Remo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Remo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 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2113917329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Triatlon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Atletismo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Duatlón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Duatlon Montaña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Físicoculturismo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Halterofilia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Atletismo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3618926375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Hipica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Herri Kirolak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Ciclismo ruta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Fisioculturismo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Ciclismo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Remo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3638971715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Herri Kirolak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Ciclocross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Atletismo Ruta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u-ES" sz="800" u="none" strike="noStrike">
                          <a:effectLst/>
                        </a:rPr>
                        <a:t>HHKK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1946122660"/>
                  </a:ext>
                </a:extLst>
              </a:tr>
              <a:tr h="213615"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Atletismo ruta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u-ES" sz="800" u="none" strike="noStrike">
                          <a:effectLst/>
                        </a:rPr>
                        <a:t>Idi-Probak</a:t>
                      </a:r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u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3" marR="6673" marT="6673" marB="0" anchor="b"/>
                </a:tc>
                <a:extLst>
                  <a:ext uri="{0D108BD9-81ED-4DB2-BD59-A6C34878D82A}">
                    <a16:rowId xmlns:a16="http://schemas.microsoft.com/office/drawing/2014/main" val="143705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u-ES" b="1" u="sng" dirty="0" smtClean="0"/>
              <a:t>De la </a:t>
            </a:r>
            <a:r>
              <a:rPr lang="eu-ES" b="1" u="sng" dirty="0" err="1" smtClean="0"/>
              <a:t>Competición</a:t>
            </a:r>
            <a:r>
              <a:rPr lang="eu-ES" b="1" u="sng" dirty="0" smtClean="0"/>
              <a:t> a la </a:t>
            </a:r>
            <a:r>
              <a:rPr lang="eu-ES" b="1" u="sng" dirty="0" err="1" smtClean="0"/>
              <a:t>Salud</a:t>
            </a:r>
            <a:r>
              <a:rPr lang="eu-ES" b="1" u="sng" dirty="0" smtClean="0"/>
              <a:t> </a:t>
            </a:r>
            <a:r>
              <a:rPr lang="eu-ES" b="1" u="sng" dirty="0" err="1" smtClean="0"/>
              <a:t>pública</a:t>
            </a:r>
            <a:r>
              <a:rPr lang="eu-ES" b="1" u="sng" dirty="0" smtClean="0"/>
              <a:t>.</a:t>
            </a:r>
            <a:endParaRPr lang="eu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u-ES" sz="2800" dirty="0" smtClean="0"/>
              <a:t>Y fuera del </a:t>
            </a:r>
            <a:r>
              <a:rPr lang="eu-ES" sz="2800" dirty="0" err="1" smtClean="0"/>
              <a:t>ambito</a:t>
            </a:r>
            <a:r>
              <a:rPr lang="eu-ES" sz="2800" dirty="0" smtClean="0"/>
              <a:t> </a:t>
            </a:r>
            <a:r>
              <a:rPr lang="eu-ES" sz="2800" dirty="0" err="1" smtClean="0"/>
              <a:t>competitivo</a:t>
            </a:r>
            <a:r>
              <a:rPr lang="eu-ES" sz="2800" dirty="0" smtClean="0"/>
              <a:t>, </a:t>
            </a:r>
            <a:r>
              <a:rPr lang="eu-ES" sz="2800" dirty="0" err="1" smtClean="0"/>
              <a:t>que</a:t>
            </a:r>
            <a:r>
              <a:rPr lang="eu-ES" sz="2800" dirty="0" smtClean="0"/>
              <a:t> </a:t>
            </a:r>
            <a:r>
              <a:rPr lang="eu-ES" sz="2800" dirty="0" err="1" smtClean="0"/>
              <a:t>hay</a:t>
            </a:r>
            <a:r>
              <a:rPr lang="eu-ES" sz="2800" dirty="0" smtClean="0"/>
              <a:t>?.</a:t>
            </a:r>
          </a:p>
          <a:p>
            <a:pPr algn="just"/>
            <a:r>
              <a:rPr lang="eu-ES" sz="2800" dirty="0" err="1" smtClean="0"/>
              <a:t>Estudios</a:t>
            </a:r>
            <a:r>
              <a:rPr lang="eu-ES" sz="2800" dirty="0" smtClean="0"/>
              <a:t> </a:t>
            </a:r>
            <a:r>
              <a:rPr lang="eu-ES" sz="2800" dirty="0" err="1" smtClean="0"/>
              <a:t>en</a:t>
            </a:r>
            <a:r>
              <a:rPr lang="eu-ES" sz="2800" dirty="0" smtClean="0"/>
              <a:t> </a:t>
            </a:r>
            <a:r>
              <a:rPr lang="eu-ES" sz="2800" dirty="0" err="1" smtClean="0"/>
              <a:t>otros</a:t>
            </a:r>
            <a:r>
              <a:rPr lang="eu-ES" sz="2800" dirty="0" smtClean="0"/>
              <a:t> </a:t>
            </a:r>
            <a:r>
              <a:rPr lang="eu-ES" sz="2800" dirty="0" err="1" smtClean="0"/>
              <a:t>paises</a:t>
            </a:r>
            <a:r>
              <a:rPr lang="eu-ES" sz="2800" dirty="0" smtClean="0"/>
              <a:t> </a:t>
            </a:r>
            <a:r>
              <a:rPr lang="eu-ES" sz="2800" dirty="0" err="1" smtClean="0"/>
              <a:t>evidencian</a:t>
            </a:r>
            <a:r>
              <a:rPr lang="eu-ES" sz="2800" dirty="0" err="1"/>
              <a:t>:</a:t>
            </a:r>
            <a:r>
              <a:rPr lang="eu-ES" sz="2800" dirty="0" err="1" smtClean="0"/>
              <a:t>Consumo</a:t>
            </a:r>
            <a:r>
              <a:rPr lang="eu-ES" sz="2800" dirty="0" smtClean="0"/>
              <a:t> de </a:t>
            </a:r>
            <a:r>
              <a:rPr lang="eu-ES" sz="2800" dirty="0" err="1" smtClean="0"/>
              <a:t>medicamentos</a:t>
            </a:r>
            <a:r>
              <a:rPr lang="eu-ES" sz="2800" dirty="0" smtClean="0"/>
              <a:t> , </a:t>
            </a:r>
            <a:r>
              <a:rPr lang="eu-ES" sz="2800" dirty="0" err="1" smtClean="0"/>
              <a:t>suplementación</a:t>
            </a:r>
            <a:r>
              <a:rPr lang="eu-ES" sz="2800" dirty="0"/>
              <a:t> </a:t>
            </a:r>
            <a:r>
              <a:rPr lang="eu-ES" sz="2800" dirty="0" smtClean="0"/>
              <a:t>y </a:t>
            </a:r>
            <a:r>
              <a:rPr lang="eu-ES" sz="2800" dirty="0" err="1" smtClean="0"/>
              <a:t>ergogenia</a:t>
            </a:r>
            <a:r>
              <a:rPr lang="eu-ES" sz="2800" dirty="0"/>
              <a:t> </a:t>
            </a:r>
            <a:r>
              <a:rPr lang="eu-ES" sz="2800" dirty="0" err="1" smtClean="0"/>
              <a:t>descontrolada</a:t>
            </a:r>
            <a:r>
              <a:rPr lang="eu-ES" sz="2800" dirty="0" smtClean="0"/>
              <a:t> , </a:t>
            </a:r>
            <a:r>
              <a:rPr lang="eu-ES" sz="2800" dirty="0" err="1" smtClean="0"/>
              <a:t>enfocados</a:t>
            </a:r>
            <a:r>
              <a:rPr lang="eu-ES" sz="2800" dirty="0" smtClean="0"/>
              <a:t> al </a:t>
            </a:r>
            <a:r>
              <a:rPr lang="eu-ES" sz="2800" dirty="0" err="1" smtClean="0"/>
              <a:t>fitness</a:t>
            </a:r>
            <a:r>
              <a:rPr lang="eu-ES" sz="2800" dirty="0" smtClean="0"/>
              <a:t> y </a:t>
            </a:r>
            <a:r>
              <a:rPr lang="eu-ES" sz="2800" dirty="0" err="1" smtClean="0"/>
              <a:t>musculación</a:t>
            </a:r>
            <a:r>
              <a:rPr lang="eu-ES" sz="2800" dirty="0" smtClean="0"/>
              <a:t>.</a:t>
            </a:r>
          </a:p>
          <a:p>
            <a:pPr algn="just"/>
            <a:r>
              <a:rPr lang="eu-ES" sz="2800" dirty="0" err="1" smtClean="0"/>
              <a:t>Preocupación</a:t>
            </a:r>
            <a:r>
              <a:rPr lang="eu-ES" sz="2800" dirty="0" smtClean="0"/>
              <a:t> </a:t>
            </a:r>
            <a:r>
              <a:rPr lang="eu-ES" sz="2800" dirty="0" err="1" smtClean="0"/>
              <a:t>por</a:t>
            </a:r>
            <a:r>
              <a:rPr lang="eu-ES" sz="2800" dirty="0" smtClean="0"/>
              <a:t> los </a:t>
            </a:r>
            <a:r>
              <a:rPr lang="eu-ES" sz="2800" dirty="0" err="1" smtClean="0"/>
              <a:t>Anabolizantes</a:t>
            </a:r>
            <a:r>
              <a:rPr lang="eu-ES" sz="2800" dirty="0" smtClean="0"/>
              <a:t> </a:t>
            </a:r>
            <a:r>
              <a:rPr lang="eu-ES" sz="2800" dirty="0" err="1" smtClean="0"/>
              <a:t>Androgenicos</a:t>
            </a:r>
            <a:r>
              <a:rPr lang="eu-ES" sz="2800" dirty="0" smtClean="0"/>
              <a:t> </a:t>
            </a:r>
            <a:r>
              <a:rPr lang="eu-ES" sz="2800" dirty="0" err="1" smtClean="0"/>
              <a:t>Esteroideos</a:t>
            </a:r>
            <a:r>
              <a:rPr lang="eu-ES" sz="2800" dirty="0" smtClean="0"/>
              <a:t> y la </a:t>
            </a:r>
            <a:r>
              <a:rPr lang="eu-ES" sz="2800" dirty="0" err="1" smtClean="0"/>
              <a:t>suplementación</a:t>
            </a:r>
            <a:r>
              <a:rPr lang="eu-ES" sz="2800" dirty="0" smtClean="0"/>
              <a:t> no </a:t>
            </a:r>
            <a:r>
              <a:rPr lang="eu-ES" sz="2800" dirty="0" err="1" smtClean="0"/>
              <a:t>supervisada</a:t>
            </a:r>
            <a:r>
              <a:rPr lang="eu-ES" sz="2800" dirty="0" smtClean="0"/>
              <a:t>. </a:t>
            </a:r>
            <a:r>
              <a:rPr lang="eu-ES" sz="2800" dirty="0" err="1" smtClean="0"/>
              <a:t>Macrodosis</a:t>
            </a:r>
            <a:r>
              <a:rPr lang="eu-ES" sz="2800" dirty="0" smtClean="0"/>
              <a:t>.</a:t>
            </a:r>
          </a:p>
          <a:p>
            <a:pPr algn="just"/>
            <a:r>
              <a:rPr lang="eu-ES" sz="2800" dirty="0" err="1" smtClean="0"/>
              <a:t>Asociados</a:t>
            </a:r>
            <a:r>
              <a:rPr lang="eu-ES" sz="2800" dirty="0" smtClean="0"/>
              <a:t> a la </a:t>
            </a:r>
            <a:r>
              <a:rPr lang="eu-ES" sz="2800" dirty="0" err="1" smtClean="0"/>
              <a:t>imagen</a:t>
            </a:r>
            <a:r>
              <a:rPr lang="eu-ES" sz="2800" dirty="0" smtClean="0"/>
              <a:t>.</a:t>
            </a:r>
          </a:p>
          <a:p>
            <a:pPr algn="just"/>
            <a:r>
              <a:rPr lang="eu-ES" sz="2800" dirty="0" smtClean="0"/>
              <a:t>La </a:t>
            </a:r>
            <a:r>
              <a:rPr lang="eu-ES" sz="2800" dirty="0" err="1" smtClean="0"/>
              <a:t>legislación</a:t>
            </a:r>
            <a:r>
              <a:rPr lang="eu-ES" sz="2800" dirty="0" smtClean="0"/>
              <a:t> </a:t>
            </a:r>
            <a:r>
              <a:rPr lang="eu-ES" sz="2800" dirty="0" err="1" smtClean="0"/>
              <a:t>en</a:t>
            </a:r>
            <a:r>
              <a:rPr lang="eu-ES" sz="2800" dirty="0" smtClean="0"/>
              <a:t> </a:t>
            </a:r>
            <a:r>
              <a:rPr lang="eu-ES" sz="2800" dirty="0" err="1" smtClean="0"/>
              <a:t>estos</a:t>
            </a:r>
            <a:r>
              <a:rPr lang="eu-ES" sz="2800" dirty="0" smtClean="0"/>
              <a:t> </a:t>
            </a:r>
            <a:r>
              <a:rPr lang="eu-ES" sz="2800" dirty="0" err="1" smtClean="0"/>
              <a:t>paises</a:t>
            </a:r>
            <a:r>
              <a:rPr lang="eu-ES" sz="2800" dirty="0" smtClean="0"/>
              <a:t> </a:t>
            </a:r>
            <a:r>
              <a:rPr lang="eu-ES" sz="2800" dirty="0" err="1" smtClean="0"/>
              <a:t>nordicos</a:t>
            </a:r>
            <a:r>
              <a:rPr lang="eu-ES" sz="2800" dirty="0" smtClean="0"/>
              <a:t> </a:t>
            </a:r>
            <a:r>
              <a:rPr lang="eu-ES" sz="2800" dirty="0" err="1" smtClean="0"/>
              <a:t>permite</a:t>
            </a:r>
            <a:r>
              <a:rPr lang="eu-ES" sz="2800" dirty="0" smtClean="0"/>
              <a:t> el </a:t>
            </a:r>
            <a:r>
              <a:rPr lang="eu-ES" sz="2800" dirty="0" err="1" smtClean="0"/>
              <a:t>control</a:t>
            </a:r>
            <a:r>
              <a:rPr lang="eu-ES" sz="2800" dirty="0" smtClean="0"/>
              <a:t> </a:t>
            </a:r>
            <a:r>
              <a:rPr lang="eu-ES" sz="2800" dirty="0" err="1" smtClean="0"/>
              <a:t>en</a:t>
            </a:r>
            <a:r>
              <a:rPr lang="eu-ES" sz="2800" dirty="0" smtClean="0"/>
              <a:t> </a:t>
            </a:r>
            <a:r>
              <a:rPr lang="eu-ES" sz="2800" dirty="0" err="1" smtClean="0"/>
              <a:t>centros</a:t>
            </a:r>
            <a:r>
              <a:rPr lang="eu-ES" sz="2800" dirty="0" smtClean="0"/>
              <a:t> </a:t>
            </a:r>
            <a:r>
              <a:rPr lang="eu-ES" sz="2800" dirty="0" err="1" smtClean="0"/>
              <a:t>deportivos</a:t>
            </a:r>
            <a:r>
              <a:rPr lang="eu-ES" sz="2800" dirty="0" smtClean="0"/>
              <a:t>.</a:t>
            </a:r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2615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b="1" u="sng" dirty="0" err="1" smtClean="0"/>
              <a:t>Intervención</a:t>
            </a:r>
            <a:r>
              <a:rPr lang="eu-ES" b="1" u="sng" dirty="0" smtClean="0"/>
              <a:t> y </a:t>
            </a:r>
            <a:r>
              <a:rPr lang="eu-ES" b="1" u="sng" dirty="0" err="1" smtClean="0"/>
              <a:t>prevención</a:t>
            </a:r>
            <a:r>
              <a:rPr lang="eu-ES" b="1" u="sng" dirty="0" smtClean="0"/>
              <a:t> </a:t>
            </a:r>
            <a:endParaRPr lang="eu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u-ES" dirty="0" smtClean="0"/>
              <a:t>2018 </a:t>
            </a:r>
            <a:r>
              <a:rPr lang="eu-ES" dirty="0" err="1" smtClean="0"/>
              <a:t>Acuerdo</a:t>
            </a:r>
            <a:r>
              <a:rPr lang="eu-ES" dirty="0" smtClean="0"/>
              <a:t> con IFBB y </a:t>
            </a:r>
            <a:r>
              <a:rPr lang="eu-ES" dirty="0" err="1" smtClean="0"/>
              <a:t>Euskalfitness</a:t>
            </a:r>
            <a:r>
              <a:rPr lang="eu-ES" dirty="0" smtClean="0"/>
              <a:t> para la </a:t>
            </a:r>
            <a:r>
              <a:rPr lang="eu-ES" dirty="0" err="1" smtClean="0"/>
              <a:t>realización</a:t>
            </a:r>
            <a:r>
              <a:rPr lang="eu-ES" dirty="0" smtClean="0"/>
              <a:t> de </a:t>
            </a:r>
            <a:r>
              <a:rPr lang="eu-ES" dirty="0" err="1" smtClean="0"/>
              <a:t>controles</a:t>
            </a:r>
            <a:r>
              <a:rPr lang="eu-ES" dirty="0" smtClean="0"/>
              <a:t> </a:t>
            </a:r>
            <a:r>
              <a:rPr lang="eu-ES" dirty="0" err="1" smtClean="0"/>
              <a:t>en</a:t>
            </a:r>
            <a:r>
              <a:rPr lang="eu-ES" dirty="0" smtClean="0"/>
              <a:t> </a:t>
            </a:r>
            <a:r>
              <a:rPr lang="eu-ES" dirty="0" err="1" smtClean="0"/>
              <a:t>Campeonatos</a:t>
            </a:r>
            <a:r>
              <a:rPr lang="eu-ES" dirty="0" smtClean="0"/>
              <a:t>.</a:t>
            </a:r>
          </a:p>
          <a:p>
            <a:pPr algn="just"/>
            <a:r>
              <a:rPr lang="eu-ES" dirty="0" err="1" smtClean="0"/>
              <a:t>Malos</a:t>
            </a:r>
            <a:r>
              <a:rPr lang="eu-ES" dirty="0" smtClean="0"/>
              <a:t> </a:t>
            </a:r>
            <a:r>
              <a:rPr lang="eu-ES" dirty="0" err="1" smtClean="0"/>
              <a:t>resultados</a:t>
            </a:r>
            <a:r>
              <a:rPr lang="eu-ES" dirty="0" smtClean="0"/>
              <a:t>.</a:t>
            </a:r>
          </a:p>
          <a:p>
            <a:pPr algn="just"/>
            <a:r>
              <a:rPr lang="eu-ES" dirty="0" smtClean="0"/>
              <a:t>A.A.S. , </a:t>
            </a:r>
            <a:r>
              <a:rPr lang="eu-ES" dirty="0" err="1" smtClean="0"/>
              <a:t>diuréticos</a:t>
            </a:r>
            <a:r>
              <a:rPr lang="eu-ES" dirty="0" smtClean="0"/>
              <a:t> ,</a:t>
            </a:r>
            <a:r>
              <a:rPr lang="eu-ES" dirty="0" err="1" smtClean="0"/>
              <a:t>hormonas</a:t>
            </a:r>
            <a:r>
              <a:rPr lang="eu-ES" dirty="0" smtClean="0"/>
              <a:t> , </a:t>
            </a:r>
            <a:r>
              <a:rPr lang="eu-ES" dirty="0" err="1" smtClean="0"/>
              <a:t>estimulantes</a:t>
            </a:r>
            <a:r>
              <a:rPr lang="eu-ES" dirty="0" smtClean="0"/>
              <a:t>.</a:t>
            </a:r>
          </a:p>
          <a:p>
            <a:pPr algn="just"/>
            <a:r>
              <a:rPr lang="eu-ES" dirty="0" smtClean="0"/>
              <a:t>Alerta a </a:t>
            </a:r>
            <a:r>
              <a:rPr lang="eu-ES" dirty="0" err="1" smtClean="0"/>
              <a:t>Salud</a:t>
            </a:r>
            <a:r>
              <a:rPr lang="eu-ES" dirty="0" smtClean="0"/>
              <a:t> </a:t>
            </a:r>
            <a:r>
              <a:rPr lang="eu-ES" dirty="0" err="1" smtClean="0"/>
              <a:t>Pública</a:t>
            </a:r>
            <a:r>
              <a:rPr lang="eu-ES" dirty="0" smtClean="0"/>
              <a:t>. </a:t>
            </a:r>
            <a:r>
              <a:rPr lang="eu-ES" dirty="0" err="1" smtClean="0"/>
              <a:t>Trastornos</a:t>
            </a:r>
            <a:r>
              <a:rPr lang="eu-ES" dirty="0" smtClean="0"/>
              <a:t> de </a:t>
            </a:r>
            <a:r>
              <a:rPr lang="eu-ES" dirty="0" err="1" smtClean="0"/>
              <a:t>imagen,de</a:t>
            </a:r>
            <a:r>
              <a:rPr lang="eu-ES" dirty="0" smtClean="0"/>
              <a:t> </a:t>
            </a:r>
            <a:r>
              <a:rPr lang="eu-ES" dirty="0" err="1" smtClean="0"/>
              <a:t>conducta</a:t>
            </a:r>
            <a:r>
              <a:rPr lang="eu-ES" dirty="0" smtClean="0"/>
              <a:t> </a:t>
            </a:r>
            <a:r>
              <a:rPr lang="eu-ES" dirty="0" err="1" smtClean="0"/>
              <a:t>alimentaria,trastornos</a:t>
            </a:r>
            <a:r>
              <a:rPr lang="eu-ES" dirty="0" smtClean="0"/>
              <a:t> </a:t>
            </a:r>
            <a:r>
              <a:rPr lang="eu-ES" dirty="0" err="1" smtClean="0"/>
              <a:t>por</a:t>
            </a:r>
            <a:r>
              <a:rPr lang="eu-ES" dirty="0" smtClean="0"/>
              <a:t> </a:t>
            </a:r>
            <a:r>
              <a:rPr lang="eu-ES" dirty="0" err="1" smtClean="0"/>
              <a:t>abuso</a:t>
            </a:r>
            <a:r>
              <a:rPr lang="eu-ES" dirty="0" smtClean="0"/>
              <a:t>.</a:t>
            </a:r>
          </a:p>
          <a:p>
            <a:pPr algn="just"/>
            <a:r>
              <a:rPr lang="eu-ES" dirty="0" err="1" smtClean="0"/>
              <a:t>Medidas</a:t>
            </a:r>
            <a:r>
              <a:rPr lang="eu-ES" dirty="0" smtClean="0"/>
              <a:t>: </a:t>
            </a:r>
            <a:r>
              <a:rPr lang="eu-ES" dirty="0" err="1" smtClean="0"/>
              <a:t>Diseño</a:t>
            </a:r>
            <a:r>
              <a:rPr lang="eu-ES" dirty="0" smtClean="0"/>
              <a:t> estudio de </a:t>
            </a:r>
            <a:r>
              <a:rPr lang="eu-ES" dirty="0" err="1" smtClean="0"/>
              <a:t>diagnosis</a:t>
            </a:r>
            <a:r>
              <a:rPr lang="eu-ES" dirty="0"/>
              <a:t> </a:t>
            </a:r>
            <a:r>
              <a:rPr lang="eu-ES" dirty="0" smtClean="0"/>
              <a:t>y</a:t>
            </a:r>
            <a:r>
              <a:rPr lang="eu-ES" dirty="0"/>
              <a:t> </a:t>
            </a:r>
            <a:r>
              <a:rPr lang="eu-ES" dirty="0" smtClean="0"/>
              <a:t>plan de </a:t>
            </a:r>
            <a:r>
              <a:rPr lang="eu-ES" dirty="0" err="1" smtClean="0"/>
              <a:t>actividad</a:t>
            </a:r>
            <a:r>
              <a:rPr lang="eu-ES" dirty="0" smtClean="0"/>
              <a:t> </a:t>
            </a:r>
            <a:r>
              <a:rPr lang="eu-ES" dirty="0" err="1" smtClean="0"/>
              <a:t>fisica</a:t>
            </a:r>
            <a:r>
              <a:rPr lang="eu-ES" dirty="0" smtClean="0"/>
              <a:t> </a:t>
            </a:r>
            <a:r>
              <a:rPr lang="eu-ES" dirty="0" err="1" smtClean="0"/>
              <a:t>saludable</a:t>
            </a:r>
            <a:r>
              <a:rPr lang="eu-ES" dirty="0" smtClean="0"/>
              <a:t> </a:t>
            </a:r>
            <a:r>
              <a:rPr lang="eu-ES" dirty="0" err="1" smtClean="0"/>
              <a:t>en</a:t>
            </a:r>
            <a:r>
              <a:rPr lang="eu-ES" dirty="0" smtClean="0"/>
              <a:t> </a:t>
            </a:r>
            <a:r>
              <a:rPr lang="eu-ES" dirty="0" err="1" smtClean="0"/>
              <a:t>gimnasios</a:t>
            </a:r>
            <a:r>
              <a:rPr lang="eu-ES" dirty="0" smtClean="0"/>
              <a:t>.</a:t>
            </a:r>
          </a:p>
          <a:p>
            <a:pPr algn="just"/>
            <a:r>
              <a:rPr lang="eu-ES" dirty="0" err="1" smtClean="0"/>
              <a:t>Formación</a:t>
            </a:r>
            <a:r>
              <a:rPr lang="eu-ES" dirty="0" smtClean="0"/>
              <a:t> de </a:t>
            </a:r>
            <a:r>
              <a:rPr lang="eu-ES" dirty="0" err="1" smtClean="0"/>
              <a:t>monitores,campaña</a:t>
            </a:r>
            <a:r>
              <a:rPr lang="eu-ES" dirty="0" smtClean="0"/>
              <a:t> </a:t>
            </a:r>
            <a:r>
              <a:rPr lang="eu-ES" dirty="0" err="1" smtClean="0"/>
              <a:t>medios</a:t>
            </a:r>
            <a:r>
              <a:rPr lang="eu-ES" dirty="0" smtClean="0"/>
              <a:t>,”Q” </a:t>
            </a:r>
            <a:r>
              <a:rPr lang="eu-ES" dirty="0" err="1" smtClean="0"/>
              <a:t>calidad</a:t>
            </a:r>
            <a:r>
              <a:rPr lang="eu-ES" dirty="0" smtClean="0"/>
              <a:t>.</a:t>
            </a:r>
          </a:p>
          <a:p>
            <a:pPr algn="just"/>
            <a:r>
              <a:rPr lang="eu-ES" dirty="0" err="1" smtClean="0"/>
              <a:t>Líneas</a:t>
            </a:r>
            <a:r>
              <a:rPr lang="eu-ES" dirty="0" smtClean="0"/>
              <a:t> de </a:t>
            </a:r>
            <a:r>
              <a:rPr lang="eu-ES" dirty="0" err="1" smtClean="0"/>
              <a:t>investigación</a:t>
            </a:r>
            <a:r>
              <a:rPr lang="eu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48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ulua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u-ES" sz="7200" b="1" dirty="0" smtClean="0"/>
              <a:t>MILA ESKER</a:t>
            </a:r>
            <a:endParaRPr lang="eu-ES" sz="7200" b="1" dirty="0"/>
          </a:p>
        </p:txBody>
      </p:sp>
      <p:sp>
        <p:nvSpPr>
          <p:cNvPr id="8" name="Azpititulua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/>
          </a:bodyPr>
          <a:lstStyle/>
          <a:p>
            <a:endParaRPr lang="eu-ES" sz="1600" dirty="0" smtClean="0"/>
          </a:p>
          <a:p>
            <a:endParaRPr lang="eu-ES" sz="1600" dirty="0"/>
          </a:p>
          <a:p>
            <a:endParaRPr lang="eu-ES" sz="1600" dirty="0" smtClean="0"/>
          </a:p>
          <a:p>
            <a:endParaRPr lang="eu-ES" sz="1600" dirty="0"/>
          </a:p>
          <a:p>
            <a:r>
              <a:rPr lang="eu-ES" sz="1600" dirty="0" smtClean="0"/>
              <a:t>   </a:t>
            </a:r>
            <a:endParaRPr lang="eu-ES" sz="1600" dirty="0"/>
          </a:p>
        </p:txBody>
      </p:sp>
    </p:spTree>
    <p:extLst>
      <p:ext uri="{BB962C8B-B14F-4D97-AF65-F5344CB8AC3E}">
        <p14:creationId xmlns:p14="http://schemas.microsoft.com/office/powerpoint/2010/main" val="1817693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76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r>
              <a:rPr lang="es-ES" b="1" u="sng" dirty="0"/>
              <a:t>Situación C.A.V.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Estatuto </a:t>
            </a:r>
            <a:r>
              <a:rPr lang="es-ES" sz="2000" dirty="0"/>
              <a:t>de Autonomía del País Vasco: artículo 10.36, la </a:t>
            </a:r>
            <a:r>
              <a:rPr lang="es-ES" sz="2000" dirty="0" smtClean="0"/>
              <a:t>CAV </a:t>
            </a:r>
            <a:r>
              <a:rPr lang="es-ES" sz="2000" dirty="0"/>
              <a:t>ostenta </a:t>
            </a:r>
            <a:r>
              <a:rPr lang="es-ES" sz="2000" b="1" dirty="0"/>
              <a:t>competencia exclusiva en materia deportiva</a:t>
            </a:r>
            <a:r>
              <a:rPr lang="es-ES" sz="2000" b="1" dirty="0" smtClean="0"/>
              <a:t>.</a:t>
            </a:r>
            <a:endParaRPr lang="en-US" sz="2000" dirty="0"/>
          </a:p>
          <a:p>
            <a:pPr algn="just"/>
            <a:r>
              <a:rPr lang="es-ES" sz="2000" b="1" dirty="0" smtClean="0"/>
              <a:t>Ley </a:t>
            </a:r>
            <a:r>
              <a:rPr lang="es-ES" sz="2000" b="1" dirty="0"/>
              <a:t>14/1998</a:t>
            </a:r>
            <a:r>
              <a:rPr lang="es-ES" sz="2000" dirty="0"/>
              <a:t>, de 11 de junio, del deporte en el País Vasco: Título o apartado específico en la citada norma que contempla la </a:t>
            </a:r>
            <a:r>
              <a:rPr lang="es-ES" sz="2000" b="1" dirty="0"/>
              <a:t>protección de salud en el deporte y lucha contra el dopaje</a:t>
            </a:r>
            <a:r>
              <a:rPr lang="es-ES" sz="2000" b="1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s-ES" sz="2000" dirty="0" smtClean="0"/>
              <a:t>Desde </a:t>
            </a:r>
            <a:r>
              <a:rPr lang="es-ES" sz="2000" dirty="0"/>
              <a:t>el año </a:t>
            </a:r>
            <a:r>
              <a:rPr lang="es-ES" sz="2000" b="1" dirty="0"/>
              <a:t>2005</a:t>
            </a:r>
            <a:r>
              <a:rPr lang="es-ES" sz="2000" dirty="0"/>
              <a:t>, el departamento con competencia en deportes del Gobierno Vasco comienza a realizar actuaciones en el ámbito antidopaje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dirty="0"/>
              <a:t>En el año </a:t>
            </a:r>
            <a:r>
              <a:rPr lang="es-ES" sz="2000" b="1" dirty="0"/>
              <a:t>2009</a:t>
            </a:r>
            <a:r>
              <a:rPr lang="es-ES" sz="2000" dirty="0"/>
              <a:t> se constituye la </a:t>
            </a:r>
            <a:r>
              <a:rPr lang="es-ES" sz="2000" b="1" dirty="0"/>
              <a:t>Agencia Vasca Antidopaje-</a:t>
            </a:r>
            <a:r>
              <a:rPr lang="es-ES" sz="2000" b="1" dirty="0" err="1"/>
              <a:t>Dopinaren</a:t>
            </a:r>
            <a:r>
              <a:rPr lang="es-ES" sz="2000" b="1" dirty="0"/>
              <a:t> </a:t>
            </a:r>
            <a:r>
              <a:rPr lang="es-ES" sz="2000" b="1" dirty="0" err="1"/>
              <a:t>Aurkako</a:t>
            </a:r>
            <a:r>
              <a:rPr lang="es-ES" sz="2000" b="1" dirty="0"/>
              <a:t> </a:t>
            </a:r>
            <a:r>
              <a:rPr lang="es-ES" sz="2000" b="1" dirty="0" err="1"/>
              <a:t>Euskal</a:t>
            </a:r>
            <a:r>
              <a:rPr lang="es-ES" sz="2000" b="1" dirty="0"/>
              <a:t> </a:t>
            </a:r>
            <a:r>
              <a:rPr lang="es-ES" sz="2000" b="1" dirty="0" err="1" smtClean="0"/>
              <a:t>Agentzia</a:t>
            </a:r>
            <a:r>
              <a:rPr lang="es-ES" sz="2000" b="1" dirty="0" smtClean="0"/>
              <a:t>(AVA-DAEA)</a:t>
            </a:r>
            <a:r>
              <a:rPr lang="es-ES" sz="2000" dirty="0" smtClean="0"/>
              <a:t>, </a:t>
            </a:r>
            <a:r>
              <a:rPr lang="es-ES" sz="2000" dirty="0"/>
              <a:t>como servicio adscrito al departamento con  competencia en deportes del Gobierno Vasco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dirty="0" smtClean="0"/>
              <a:t>Año </a:t>
            </a:r>
            <a:r>
              <a:rPr lang="es-ES" sz="2000" b="1" dirty="0"/>
              <a:t>2010</a:t>
            </a:r>
            <a:r>
              <a:rPr lang="es-ES" sz="2000" dirty="0"/>
              <a:t> la Dirección de Deportes del Gobierno Vasco llega a un acuerdo con la Unión de </a:t>
            </a:r>
            <a:r>
              <a:rPr lang="es-ES" sz="2000" b="1" dirty="0"/>
              <a:t>Federaciones Deportivas Vascas </a:t>
            </a:r>
            <a:r>
              <a:rPr lang="es-ES" sz="2000" dirty="0"/>
              <a:t>para elaborar los </a:t>
            </a:r>
            <a:r>
              <a:rPr lang="es-ES" sz="2000" b="1" dirty="0"/>
              <a:t>reglamentos y disposiciones normativas </a:t>
            </a:r>
            <a:r>
              <a:rPr lang="es-ES" sz="2000" dirty="0"/>
              <a:t>que permitiesen regular en el ámbito federativo la lucha contra el dopaje.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16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Situación C.A.V.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/>
              <a:t>Ley </a:t>
            </a:r>
            <a:r>
              <a:rPr lang="es-ES" b="1" dirty="0"/>
              <a:t>12/2012</a:t>
            </a:r>
            <a:r>
              <a:rPr lang="es-ES" dirty="0"/>
              <a:t>, de 21 de junio, </a:t>
            </a:r>
            <a:r>
              <a:rPr lang="es-ES" dirty="0" smtClean="0"/>
              <a:t>primera </a:t>
            </a:r>
            <a:r>
              <a:rPr lang="es-ES" b="1" dirty="0" smtClean="0"/>
              <a:t>ley contra </a:t>
            </a:r>
            <a:r>
              <a:rPr lang="es-ES" b="1" dirty="0"/>
              <a:t>el dopaje </a:t>
            </a:r>
            <a:r>
              <a:rPr lang="es-ES" dirty="0"/>
              <a:t>en el País Vasco en desarrollo de la Ley 14/1998. PRIMERA LEY ANTIDOPAJE ESPECÍFICA DE UNA COMUNIDAD AUTÓNOMA </a:t>
            </a:r>
            <a:r>
              <a:rPr lang="es-E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s-ES" dirty="0" smtClean="0"/>
              <a:t>Tras </a:t>
            </a:r>
            <a:r>
              <a:rPr lang="es-ES" dirty="0"/>
              <a:t>la publicación de la Ley 12/2012, de 21 de junio, contra el dopaje en el deporte se suscriben acuerdos de colaboración con las </a:t>
            </a:r>
            <a:r>
              <a:rPr lang="es-ES" b="1" dirty="0"/>
              <a:t>federaciones deportivas </a:t>
            </a:r>
            <a:r>
              <a:rPr lang="es-ES" dirty="0"/>
              <a:t>vascas para que los </a:t>
            </a:r>
            <a:r>
              <a:rPr lang="es-ES" b="1" dirty="0"/>
              <a:t>expedientes disciplinarios </a:t>
            </a:r>
            <a:r>
              <a:rPr lang="es-ES" dirty="0"/>
              <a:t>relacionados con el dopaje sean asumidos por la Agencia Vasca Antidopaje.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/>
              <a:t>En junio del año </a:t>
            </a:r>
            <a:r>
              <a:rPr lang="es-ES" b="1" dirty="0"/>
              <a:t>2018</a:t>
            </a:r>
            <a:r>
              <a:rPr lang="es-ES" dirty="0"/>
              <a:t> en el Parlamento Vasco se aprobó la reforma de la Ley 12/2012, contra el dopaje en el País Vasco para su </a:t>
            </a:r>
            <a:r>
              <a:rPr lang="es-ES" b="1" dirty="0"/>
              <a:t>adaptación</a:t>
            </a:r>
            <a:r>
              <a:rPr lang="es-ES" dirty="0"/>
              <a:t> al Código Mundial Antidopaje que entró en vigor el 1 de enero de 2015</a:t>
            </a: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Situación C.A.V.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Claves para el reconocimiento de la Agencia Vasca Antidopaje como una organización nacional antidopaje con competencias en un territorio</a:t>
            </a:r>
            <a:r>
              <a:rPr lang="es-ES" dirty="0" smtClean="0"/>
              <a:t>:</a:t>
            </a:r>
          </a:p>
          <a:p>
            <a:pPr marL="0" indent="0" algn="just">
              <a:buNone/>
            </a:pPr>
            <a:endParaRPr lang="en-US" sz="900" dirty="0"/>
          </a:p>
          <a:p>
            <a:pPr lvl="1" algn="just"/>
            <a:r>
              <a:rPr lang="es-ES" dirty="0"/>
              <a:t>Legislación propia.</a:t>
            </a:r>
            <a:endParaRPr lang="en-US" dirty="0"/>
          </a:p>
          <a:p>
            <a:pPr lvl="1" algn="just"/>
            <a:r>
              <a:rPr lang="es-ES" dirty="0"/>
              <a:t>Programa anual de controles. </a:t>
            </a:r>
            <a:endParaRPr lang="es-ES" dirty="0" smtClean="0"/>
          </a:p>
          <a:p>
            <a:pPr marL="457200" lvl="1" indent="0" algn="just">
              <a:buNone/>
            </a:pPr>
            <a:r>
              <a:rPr lang="es-ES" sz="2600" dirty="0" smtClean="0"/>
              <a:t>Aprox. 300 muestras/año, tasa </a:t>
            </a:r>
            <a:r>
              <a:rPr lang="es-ES" sz="2600" dirty="0"/>
              <a:t>por encima de los controles de dopaje llevados a cabo por gran parte de las agencias nacionales de dopaje de muchos Estados.</a:t>
            </a:r>
            <a:endParaRPr lang="en-US" sz="2600" dirty="0"/>
          </a:p>
          <a:p>
            <a:pPr lvl="1" algn="just"/>
            <a:r>
              <a:rPr lang="es-ES" dirty="0"/>
              <a:t>Expedientes por dopaje.</a:t>
            </a:r>
            <a:endParaRPr lang="en-US" dirty="0"/>
          </a:p>
          <a:p>
            <a:pPr lvl="1" algn="just"/>
            <a:r>
              <a:rPr lang="es-ES" dirty="0"/>
              <a:t>Programa de educación o sensibilización.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Planificación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 smtClean="0"/>
              <a:t>   1)</a:t>
            </a:r>
            <a:r>
              <a:rPr lang="es-ES" b="1" dirty="0" err="1" smtClean="0"/>
              <a:t>Areas</a:t>
            </a:r>
            <a:r>
              <a:rPr lang="es-ES" b="1" dirty="0" smtClean="0"/>
              <a:t> de Actuación.</a:t>
            </a:r>
          </a:p>
          <a:p>
            <a:pPr marL="0" indent="0" algn="just">
              <a:buNone/>
            </a:pPr>
            <a:r>
              <a:rPr lang="es-ES" b="1" dirty="0" smtClean="0"/>
              <a:t>         </a:t>
            </a:r>
            <a:r>
              <a:rPr lang="es-ES" sz="2000" dirty="0" smtClean="0"/>
              <a:t>-Labores de control del dopaje en distintas actividades deportivas, tanto en pruebas del ámbito privado como en competiciones amparadas por las </a:t>
            </a:r>
            <a:r>
              <a:rPr lang="es-ES" sz="2000" b="1" dirty="0" smtClean="0"/>
              <a:t>Federaciones Deportivas Vascas </a:t>
            </a:r>
            <a:r>
              <a:rPr lang="es-ES" sz="2000" dirty="0" smtClean="0"/>
              <a:t>y </a:t>
            </a:r>
            <a:r>
              <a:rPr lang="es-ES" sz="2000" b="1" dirty="0" smtClean="0"/>
              <a:t>Campeonatos de </a:t>
            </a:r>
            <a:r>
              <a:rPr lang="es-ES" sz="2000" b="1" dirty="0" err="1" smtClean="0"/>
              <a:t>Euskal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Herria</a:t>
            </a:r>
            <a:r>
              <a:rPr lang="es-ES" sz="2000" dirty="0" smtClean="0"/>
              <a:t>, ya sea de categoría amateur como profesional.</a:t>
            </a:r>
          </a:p>
          <a:p>
            <a:pPr marL="0" indent="0" algn="just">
              <a:buNone/>
            </a:pPr>
            <a:r>
              <a:rPr lang="es-ES" sz="2000" b="1" dirty="0"/>
              <a:t> </a:t>
            </a:r>
            <a:r>
              <a:rPr lang="es-ES" sz="2000" b="1" dirty="0" smtClean="0"/>
              <a:t>             </a:t>
            </a:r>
            <a:r>
              <a:rPr lang="es-ES" sz="2000" dirty="0" smtClean="0"/>
              <a:t>-Labores de control del dopaje en pruebas de </a:t>
            </a:r>
            <a:r>
              <a:rPr lang="es-ES" sz="2000" b="1" dirty="0" smtClean="0"/>
              <a:t>nivel estatal e internacional </a:t>
            </a:r>
            <a:r>
              <a:rPr lang="es-ES" sz="2000" dirty="0" smtClean="0"/>
              <a:t>que se pudieran celebrar en la Comunidad Autónoma Vasca.</a:t>
            </a:r>
          </a:p>
          <a:p>
            <a:pPr marL="0" indent="0" algn="just">
              <a:buNone/>
            </a:pPr>
            <a:r>
              <a:rPr lang="eu-ES" sz="2000" b="1" dirty="0"/>
              <a:t> </a:t>
            </a:r>
            <a:r>
              <a:rPr lang="eu-ES" sz="2000" b="1" dirty="0" smtClean="0"/>
              <a:t>              </a:t>
            </a:r>
            <a:r>
              <a:rPr lang="eu-ES" sz="2000" dirty="0" smtClean="0"/>
              <a:t>-</a:t>
            </a:r>
            <a:r>
              <a:rPr lang="eu-ES" sz="2000" dirty="0" err="1" smtClean="0"/>
              <a:t>Labores</a:t>
            </a:r>
            <a:r>
              <a:rPr lang="eu-ES" sz="2000" dirty="0" smtClean="0"/>
              <a:t> de </a:t>
            </a:r>
            <a:r>
              <a:rPr lang="eu-ES" sz="2000" dirty="0" err="1" smtClean="0"/>
              <a:t>control</a:t>
            </a:r>
            <a:r>
              <a:rPr lang="eu-ES" sz="2000" dirty="0" smtClean="0"/>
              <a:t> del </a:t>
            </a:r>
            <a:r>
              <a:rPr lang="eu-ES" sz="2000" dirty="0" err="1" smtClean="0"/>
              <a:t>dopaje</a:t>
            </a:r>
            <a:r>
              <a:rPr lang="eu-ES" sz="2000" dirty="0" smtClean="0"/>
              <a:t> </a:t>
            </a:r>
            <a:r>
              <a:rPr lang="eu-ES" sz="2000" dirty="0" err="1" smtClean="0"/>
              <a:t>en</a:t>
            </a:r>
            <a:r>
              <a:rPr lang="eu-ES" sz="2000" dirty="0" smtClean="0"/>
              <a:t> </a:t>
            </a:r>
            <a:r>
              <a:rPr lang="eu-ES" sz="2000" dirty="0" err="1" smtClean="0"/>
              <a:t>pruebas</a:t>
            </a:r>
            <a:r>
              <a:rPr lang="eu-ES" sz="2000" dirty="0" smtClean="0"/>
              <a:t> de </a:t>
            </a:r>
            <a:r>
              <a:rPr lang="eu-ES" sz="2000" b="1" dirty="0" err="1" smtClean="0"/>
              <a:t>arrastre</a:t>
            </a:r>
            <a:r>
              <a:rPr lang="eu-ES" sz="2000" b="1" dirty="0" smtClean="0"/>
              <a:t> con </a:t>
            </a:r>
            <a:r>
              <a:rPr lang="eu-ES" sz="2000" b="1" dirty="0" err="1" smtClean="0"/>
              <a:t>animales</a:t>
            </a:r>
            <a:r>
              <a:rPr lang="eu-ES" sz="2000" dirty="0" smtClean="0"/>
              <a:t>.</a:t>
            </a:r>
            <a:endParaRPr lang="es-ES" b="1" dirty="0" smtClean="0"/>
          </a:p>
          <a:p>
            <a:pPr marL="0" indent="0" algn="just">
              <a:buNone/>
            </a:pPr>
            <a:r>
              <a:rPr lang="es-ES" sz="2000" b="1" dirty="0"/>
              <a:t> </a:t>
            </a:r>
            <a:r>
              <a:rPr lang="es-ES" b="1" dirty="0"/>
              <a:t>  </a:t>
            </a:r>
            <a:r>
              <a:rPr lang="es-ES" b="1" dirty="0" smtClean="0"/>
              <a:t> 2)Acuerdos.</a:t>
            </a:r>
          </a:p>
          <a:p>
            <a:pPr marL="0" indent="0" algn="just">
              <a:buNone/>
            </a:pPr>
            <a:r>
              <a:rPr lang="es-ES" sz="2000" b="1" dirty="0"/>
              <a:t> </a:t>
            </a:r>
            <a:r>
              <a:rPr lang="es-ES" sz="2000" b="1" dirty="0" smtClean="0"/>
              <a:t>             </a:t>
            </a:r>
            <a:r>
              <a:rPr lang="es-ES" sz="2000" dirty="0" smtClean="0"/>
              <a:t>Firma de acuerdos con diferentes entidades del deporte para la recogida de muestras y realizar actuaciones en materia de lucha contra el dopaje.</a:t>
            </a:r>
          </a:p>
          <a:p>
            <a:pPr marL="0" indent="0" algn="just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Los acuerdos pueden ser de dos tipos, como: </a:t>
            </a:r>
          </a:p>
          <a:p>
            <a:pPr marL="0" indent="0" algn="just">
              <a:buNone/>
            </a:pPr>
            <a:r>
              <a:rPr lang="es-ES" sz="2000" b="1" dirty="0" smtClean="0"/>
              <a:t>A-</a:t>
            </a:r>
            <a:r>
              <a:rPr lang="es-ES" sz="2000" b="1" i="1" dirty="0" smtClean="0"/>
              <a:t>Responsable de Recogida de Muestras</a:t>
            </a:r>
            <a:r>
              <a:rPr lang="es-ES" sz="2000" dirty="0" smtClean="0"/>
              <a:t>. Se actúa como prestador de servicios para otra entidad. </a:t>
            </a:r>
          </a:p>
          <a:p>
            <a:pPr marL="0" indent="0" algn="just">
              <a:buNone/>
            </a:pPr>
            <a:r>
              <a:rPr lang="es-ES" sz="2000" b="1" dirty="0" smtClean="0"/>
              <a:t>B-</a:t>
            </a:r>
            <a:r>
              <a:rPr lang="es-ES" sz="2000" b="1" i="1" dirty="0" smtClean="0"/>
              <a:t>Autoridad del Control. </a:t>
            </a:r>
            <a:r>
              <a:rPr lang="es-ES" sz="2000" dirty="0" smtClean="0"/>
              <a:t>Se tiene la responsabilidad total de control del dopaje y la gestión de los resultados derivados del análisis</a:t>
            </a:r>
            <a:r>
              <a:rPr lang="es-ES" sz="2000" b="1" i="1" dirty="0" smtClean="0"/>
              <a:t>.</a:t>
            </a:r>
            <a:r>
              <a:rPr lang="es-ES" sz="2000" i="1" dirty="0" smtClean="0"/>
              <a:t> 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99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 fontScale="90000"/>
          </a:bodyPr>
          <a:lstStyle/>
          <a:p>
            <a:r>
              <a:rPr lang="es-ES" b="1" u="sng" dirty="0"/>
              <a:t>P</a:t>
            </a:r>
            <a:r>
              <a:rPr lang="es-ES" b="1" u="sng" dirty="0" smtClean="0"/>
              <a:t>rocedimiento de control de Dopaje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688632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La recogida de muestras de fisiológicas se ha realizado cumpliendo con los </a:t>
            </a:r>
            <a:r>
              <a:rPr lang="es-ES" sz="2000" b="1" i="1" dirty="0" smtClean="0"/>
              <a:t>Estándares Internacionales de Control del Dopaje </a:t>
            </a:r>
            <a:r>
              <a:rPr lang="es-ES" sz="2000" dirty="0" smtClean="0"/>
              <a:t>descritos en el </a:t>
            </a:r>
            <a:r>
              <a:rPr lang="es-ES" sz="2000" b="1" i="1" dirty="0" smtClean="0"/>
              <a:t>Código Mundial Antidopaje</a:t>
            </a:r>
            <a:r>
              <a:rPr lang="es-ES" sz="2000" b="1" dirty="0" smtClean="0"/>
              <a:t> </a:t>
            </a:r>
            <a:r>
              <a:rPr lang="es-ES" sz="2000" dirty="0" smtClean="0"/>
              <a:t>criterios dictados por la </a:t>
            </a:r>
            <a:r>
              <a:rPr lang="es-ES" sz="2000" b="1" dirty="0" smtClean="0"/>
              <a:t>Agencia Mundial Antidopaje</a:t>
            </a:r>
            <a:r>
              <a:rPr lang="es-ES" sz="2000" dirty="0" smtClean="0"/>
              <a:t>. Así mismo se ha seguido la </a:t>
            </a:r>
            <a:r>
              <a:rPr lang="es-ES" sz="2000" u="sng" dirty="0" smtClean="0"/>
              <a:t>legislación estatal y Autonómica </a:t>
            </a:r>
            <a:r>
              <a:rPr lang="es-ES" sz="2000" dirty="0" smtClean="0"/>
              <a:t>en materia de control. </a:t>
            </a:r>
          </a:p>
          <a:p>
            <a:pPr algn="just"/>
            <a:r>
              <a:rPr lang="es-ES" sz="2000" dirty="0" smtClean="0"/>
              <a:t>Las muestras en deportistas son recogidas por personal adjunto a la Dirección de Deportes del Gobierno Vasco . </a:t>
            </a:r>
            <a:r>
              <a:rPr lang="es-ES" sz="2000" dirty="0"/>
              <a:t>S</a:t>
            </a:r>
            <a:r>
              <a:rPr lang="es-ES" sz="2000" dirty="0" smtClean="0"/>
              <a:t>on Licenciados en Medicina y habilitados tanto por la CELAD como por la propia Dirección de Deportes para actuar como </a:t>
            </a:r>
            <a:r>
              <a:rPr lang="es-ES" sz="2000" b="1" i="1" dirty="0" smtClean="0"/>
              <a:t>Agentes de Control del Dopaje</a:t>
            </a:r>
            <a:r>
              <a:rPr lang="es-ES" sz="2000" i="1" dirty="0" smtClean="0"/>
              <a:t>. </a:t>
            </a:r>
          </a:p>
          <a:p>
            <a:pPr algn="just"/>
            <a:r>
              <a:rPr lang="eu-ES" sz="2000" dirty="0" smtClean="0"/>
              <a:t>Las </a:t>
            </a:r>
            <a:r>
              <a:rPr lang="eu-ES" sz="2000" dirty="0" err="1" smtClean="0"/>
              <a:t>muestras</a:t>
            </a:r>
            <a:r>
              <a:rPr lang="eu-ES" sz="2000" dirty="0" smtClean="0"/>
              <a:t> </a:t>
            </a:r>
            <a:r>
              <a:rPr lang="eu-ES" sz="2000" dirty="0" err="1" smtClean="0"/>
              <a:t>animales</a:t>
            </a:r>
            <a:r>
              <a:rPr lang="eu-ES" sz="2000" dirty="0" smtClean="0"/>
              <a:t> </a:t>
            </a:r>
            <a:r>
              <a:rPr lang="eu-ES" sz="2000" dirty="0" err="1" smtClean="0"/>
              <a:t>por</a:t>
            </a:r>
            <a:r>
              <a:rPr lang="eu-ES" sz="2000" dirty="0" smtClean="0"/>
              <a:t> </a:t>
            </a:r>
            <a:r>
              <a:rPr lang="eu-ES" sz="2000" dirty="0" err="1" smtClean="0"/>
              <a:t>Licenciados</a:t>
            </a:r>
            <a:r>
              <a:rPr lang="eu-ES" sz="2000" dirty="0" smtClean="0"/>
              <a:t> </a:t>
            </a:r>
            <a:r>
              <a:rPr lang="eu-ES" sz="2000" dirty="0" err="1" smtClean="0"/>
              <a:t>en</a:t>
            </a:r>
            <a:r>
              <a:rPr lang="eu-ES" sz="2000" dirty="0" smtClean="0"/>
              <a:t> </a:t>
            </a:r>
            <a:r>
              <a:rPr lang="eu-ES" sz="2000" dirty="0" err="1" smtClean="0"/>
              <a:t>Veterinaria</a:t>
            </a:r>
            <a:r>
              <a:rPr lang="eu-ES" sz="2000" dirty="0" smtClean="0"/>
              <a:t> </a:t>
            </a:r>
            <a:r>
              <a:rPr lang="eu-ES" sz="2000" dirty="0" err="1" smtClean="0"/>
              <a:t>habilitados</a:t>
            </a:r>
            <a:r>
              <a:rPr lang="eu-ES" sz="2000" dirty="0" smtClean="0"/>
              <a:t> </a:t>
            </a:r>
            <a:r>
              <a:rPr lang="eu-ES" sz="2000" dirty="0" err="1" smtClean="0"/>
              <a:t>por</a:t>
            </a:r>
            <a:r>
              <a:rPr lang="eu-ES" sz="2000" dirty="0" smtClean="0"/>
              <a:t> la </a:t>
            </a:r>
            <a:r>
              <a:rPr lang="eu-ES" sz="2000" dirty="0" err="1" smtClean="0"/>
              <a:t>Dirección</a:t>
            </a:r>
            <a:r>
              <a:rPr lang="eu-ES" sz="2000" dirty="0" smtClean="0"/>
              <a:t> de </a:t>
            </a:r>
            <a:r>
              <a:rPr lang="eu-ES" sz="2000" dirty="0" err="1" smtClean="0"/>
              <a:t>Deportes</a:t>
            </a:r>
            <a:r>
              <a:rPr lang="eu-ES" sz="2000" dirty="0" smtClean="0"/>
              <a:t> para </a:t>
            </a:r>
            <a:r>
              <a:rPr lang="eu-ES" sz="2000" dirty="0" err="1" smtClean="0"/>
              <a:t>actuar</a:t>
            </a:r>
            <a:r>
              <a:rPr lang="eu-ES" sz="2000" dirty="0" smtClean="0"/>
              <a:t> </a:t>
            </a:r>
            <a:r>
              <a:rPr lang="eu-ES" sz="2000" dirty="0" err="1" smtClean="0"/>
              <a:t>como</a:t>
            </a:r>
            <a:r>
              <a:rPr lang="eu-ES" sz="2000" dirty="0" smtClean="0"/>
              <a:t> </a:t>
            </a:r>
            <a:r>
              <a:rPr lang="eu-ES" sz="2000" dirty="0" err="1" smtClean="0"/>
              <a:t>agentes</a:t>
            </a:r>
            <a:r>
              <a:rPr lang="eu-ES" sz="2000" dirty="0" smtClean="0"/>
              <a:t> de </a:t>
            </a:r>
            <a:r>
              <a:rPr lang="eu-ES" sz="2000" dirty="0" err="1" smtClean="0"/>
              <a:t>control</a:t>
            </a:r>
            <a:r>
              <a:rPr lang="eu-ES" sz="2000" dirty="0" smtClean="0"/>
              <a:t>.</a:t>
            </a:r>
            <a:endParaRPr lang="es-ES" sz="2000" dirty="0" smtClean="0"/>
          </a:p>
          <a:p>
            <a:pPr algn="just"/>
            <a:r>
              <a:rPr lang="es-ES" sz="2000" dirty="0" smtClean="0"/>
              <a:t>Las muestras fisiológicas y analizadas en el </a:t>
            </a:r>
            <a:r>
              <a:rPr lang="es-ES" sz="2000" b="1" i="1" dirty="0" smtClean="0"/>
              <a:t>Laboratorio de Control del Dopaje de Catalunya</a:t>
            </a:r>
            <a:r>
              <a:rPr lang="es-ES" sz="2000" dirty="0" smtClean="0"/>
              <a:t>, con quien se tiene contratado este servicio, uno de los dos laboratorios habilitados en el estado por la WADA-AMA.</a:t>
            </a:r>
          </a:p>
          <a:p>
            <a:pPr algn="just"/>
            <a:r>
              <a:rPr lang="es-ES" sz="2000" dirty="0" smtClean="0"/>
              <a:t>En el caso de las muestras recogidas como </a:t>
            </a:r>
            <a:r>
              <a:rPr lang="es-ES" sz="2000" i="1" dirty="0" smtClean="0"/>
              <a:t>Autoridad de Recogida de Muestras </a:t>
            </a:r>
            <a:r>
              <a:rPr lang="es-ES" sz="2000" dirty="0" smtClean="0"/>
              <a:t>por solicitud de la IAAF , EAA ,UCI las muestras son enviadas al Laboratorio Antidopaje del IMIM y los resultados a las respectivas entidades internacionales.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6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Formación y Asesoramiento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36865"/>
            <a:ext cx="8229600" cy="558924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8000" b="1" dirty="0" smtClean="0"/>
              <a:t>Intervención en charlas formativas: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 -Charlas informativas para deportistas  y técnicos</a:t>
            </a:r>
            <a:r>
              <a:rPr lang="es-ES" sz="8000" dirty="0"/>
              <a:t> </a:t>
            </a:r>
            <a:r>
              <a:rPr lang="es-ES" sz="8000" dirty="0" smtClean="0"/>
              <a:t>de las Federaciones Vascas .</a:t>
            </a:r>
          </a:p>
          <a:p>
            <a:pPr marL="0" indent="0" algn="just">
              <a:buNone/>
            </a:pPr>
            <a:r>
              <a:rPr lang="eu-ES" sz="8000" dirty="0"/>
              <a:t> </a:t>
            </a:r>
            <a:r>
              <a:rPr lang="eu-ES" sz="8000" dirty="0" smtClean="0"/>
              <a:t>       -</a:t>
            </a:r>
            <a:r>
              <a:rPr lang="eu-ES" sz="8000" dirty="0" err="1" smtClean="0"/>
              <a:t>Asesoramiento</a:t>
            </a:r>
            <a:r>
              <a:rPr lang="eu-ES" sz="8000" dirty="0" smtClean="0"/>
              <a:t> y </a:t>
            </a:r>
            <a:r>
              <a:rPr lang="eu-ES" sz="8000" dirty="0" err="1" smtClean="0"/>
              <a:t>colaboración</a:t>
            </a:r>
            <a:r>
              <a:rPr lang="eu-ES" sz="8000" dirty="0" smtClean="0"/>
              <a:t> con los </a:t>
            </a:r>
            <a:r>
              <a:rPr lang="eu-ES" sz="8000" dirty="0" err="1" smtClean="0"/>
              <a:t>Comites</a:t>
            </a:r>
            <a:r>
              <a:rPr lang="eu-ES" sz="8000" dirty="0" smtClean="0"/>
              <a:t> </a:t>
            </a:r>
            <a:r>
              <a:rPr lang="eu-ES" sz="8000" dirty="0" err="1" smtClean="0"/>
              <a:t>Organizadores</a:t>
            </a:r>
            <a:r>
              <a:rPr lang="eu-ES" sz="8000" dirty="0" smtClean="0"/>
              <a:t> de </a:t>
            </a:r>
            <a:r>
              <a:rPr lang="eu-ES" sz="8000" dirty="0" err="1" smtClean="0"/>
              <a:t>Campeonatos</a:t>
            </a:r>
            <a:r>
              <a:rPr lang="eu-ES" sz="8000" dirty="0" smtClean="0"/>
              <a:t> </a:t>
            </a:r>
            <a:r>
              <a:rPr lang="eu-ES" sz="8000" dirty="0" err="1" smtClean="0"/>
              <a:t>celebrados</a:t>
            </a:r>
            <a:r>
              <a:rPr lang="eu-ES" sz="8000" dirty="0" smtClean="0"/>
              <a:t> </a:t>
            </a:r>
            <a:r>
              <a:rPr lang="eu-ES" sz="8000" dirty="0" err="1" smtClean="0"/>
              <a:t>en</a:t>
            </a:r>
            <a:r>
              <a:rPr lang="eu-ES" sz="8000" dirty="0" smtClean="0"/>
              <a:t> la C.A.V. para la </a:t>
            </a:r>
            <a:r>
              <a:rPr lang="eu-ES" sz="8000" dirty="0" err="1" smtClean="0"/>
              <a:t>implementación</a:t>
            </a:r>
            <a:r>
              <a:rPr lang="eu-ES" sz="8000" dirty="0" smtClean="0"/>
              <a:t> de </a:t>
            </a:r>
            <a:r>
              <a:rPr lang="eu-ES" sz="8000" dirty="0" err="1" smtClean="0"/>
              <a:t>programas</a:t>
            </a:r>
            <a:r>
              <a:rPr lang="eu-ES" sz="8000" dirty="0" smtClean="0"/>
              <a:t> </a:t>
            </a:r>
            <a:r>
              <a:rPr lang="eu-ES" sz="8000" dirty="0" err="1" smtClean="0"/>
              <a:t>antidopaje</a:t>
            </a:r>
            <a:r>
              <a:rPr lang="eu-ES" sz="8000" dirty="0" smtClean="0"/>
              <a:t> </a:t>
            </a:r>
            <a:r>
              <a:rPr lang="eu-ES" sz="8000" dirty="0" err="1" smtClean="0"/>
              <a:t>en</a:t>
            </a:r>
            <a:r>
              <a:rPr lang="eu-ES" sz="8000" dirty="0" smtClean="0"/>
              <a:t> </a:t>
            </a:r>
            <a:r>
              <a:rPr lang="eu-ES" sz="8000" dirty="0" err="1" smtClean="0"/>
              <a:t>las</a:t>
            </a:r>
            <a:r>
              <a:rPr lang="eu-ES" sz="8000" dirty="0" smtClean="0"/>
              <a:t> </a:t>
            </a:r>
            <a:r>
              <a:rPr lang="eu-ES" sz="8000" dirty="0" err="1" smtClean="0"/>
              <a:t>pruebas</a:t>
            </a:r>
            <a:r>
              <a:rPr lang="eu-ES" sz="8000" dirty="0" smtClean="0"/>
              <a:t>.(</a:t>
            </a:r>
            <a:r>
              <a:rPr lang="eu-ES" sz="8000" dirty="0" err="1" smtClean="0"/>
              <a:t>Atletismo,Kick-Boxing,Badminton,TWIF</a:t>
            </a:r>
            <a:r>
              <a:rPr lang="eu-ES" sz="8000" dirty="0" smtClean="0"/>
              <a:t>…)</a:t>
            </a:r>
          </a:p>
          <a:p>
            <a:pPr marL="0" indent="0" algn="just">
              <a:buNone/>
            </a:pPr>
            <a:endParaRPr lang="es-ES" sz="8000" dirty="0" smtClean="0"/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 -Charlas informativas para deportistas y jóvenes promesas del BAT.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 -Charlas para Ligas y asociaciones que compiten la C.A.V.</a:t>
            </a:r>
          </a:p>
          <a:p>
            <a:pPr marL="0" indent="0" algn="just">
              <a:buNone/>
            </a:pPr>
            <a:endParaRPr lang="es-ES" sz="8000" dirty="0"/>
          </a:p>
          <a:p>
            <a:pPr marL="0" indent="0" algn="just">
              <a:buNone/>
            </a:pPr>
            <a:r>
              <a:rPr lang="es-ES" sz="8000" b="1" dirty="0"/>
              <a:t>·</a:t>
            </a:r>
            <a:r>
              <a:rPr lang="es-ES" sz="8000" dirty="0" smtClean="0"/>
              <a:t>   </a:t>
            </a:r>
            <a:r>
              <a:rPr lang="es-ES" sz="8000" b="1" dirty="0" smtClean="0"/>
              <a:t>Asesoramiento: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- A federaciones para la implementación de reglamentos y programas antidopaje.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-Legislativo y jurídico para desarrollar reglamentos y Ley de control del dopaje en animales .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- Servicio de consulta para federaciones ,deportistas y técnicos .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   Presencial , Telefónico  y vía informática.</a:t>
            </a:r>
          </a:p>
          <a:p>
            <a:pPr marL="0" indent="0" algn="just">
              <a:buNone/>
            </a:pPr>
            <a:r>
              <a:rPr lang="es-ES" sz="8000" dirty="0"/>
              <a:t> </a:t>
            </a:r>
            <a:r>
              <a:rPr lang="es-ES" sz="8000" dirty="0" smtClean="0"/>
              <a:t>      -Servicio COVAUT para </a:t>
            </a:r>
            <a:r>
              <a:rPr lang="es-ES" sz="8000" dirty="0" err="1" smtClean="0"/>
              <a:t>Herri-Kirolak</a:t>
            </a:r>
            <a:r>
              <a:rPr lang="es-ES" sz="8000" dirty="0" smtClean="0"/>
              <a:t>.</a:t>
            </a:r>
          </a:p>
          <a:p>
            <a:pPr marL="0" indent="0" algn="just">
              <a:buNone/>
            </a:pPr>
            <a:endParaRPr lang="es-ES" sz="6200" dirty="0" smtClean="0"/>
          </a:p>
          <a:p>
            <a:pPr marL="0" indent="0">
              <a:buNone/>
            </a:pPr>
            <a:r>
              <a:rPr lang="eu-ES" sz="4200" dirty="0" smtClean="0"/>
              <a:t>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8764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Progresión de controles de Dopaje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929411"/>
          </a:xfrm>
        </p:spPr>
        <p:txBody>
          <a:bodyPr>
            <a:normAutofit/>
          </a:bodyPr>
          <a:lstStyle/>
          <a:p>
            <a:r>
              <a:rPr lang="es-ES" sz="1800" dirty="0" smtClean="0"/>
              <a:t>En </a:t>
            </a:r>
            <a:r>
              <a:rPr lang="es-ES" sz="1800" dirty="0" smtClean="0"/>
              <a:t>2022 </a:t>
            </a:r>
            <a:r>
              <a:rPr lang="es-ES" sz="1800" dirty="0" smtClean="0"/>
              <a:t>realizaron un total de </a:t>
            </a:r>
            <a:r>
              <a:rPr lang="es-ES" sz="1800" dirty="0" smtClean="0"/>
              <a:t>321 </a:t>
            </a:r>
            <a:r>
              <a:rPr lang="es-ES" sz="1800" dirty="0" smtClean="0"/>
              <a:t>controles manteniendo la media de 300 controles anuales. </a:t>
            </a:r>
            <a:endParaRPr lang="es-ES" sz="2000" dirty="0"/>
          </a:p>
          <a:p>
            <a:pPr marL="0" indent="0">
              <a:buNone/>
            </a:pPr>
            <a:r>
              <a:rPr lang="eu-ES" dirty="0" smtClean="0"/>
              <a:t>               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b="1" dirty="0" smtClean="0"/>
              <a:t>·   </a:t>
            </a:r>
            <a:r>
              <a:rPr lang="es-ES" sz="1800" dirty="0" smtClean="0"/>
              <a:t>Para ello se realizan </a:t>
            </a:r>
            <a:r>
              <a:rPr lang="es-ES" sz="1800" dirty="0" smtClean="0"/>
              <a:t>85 </a:t>
            </a:r>
            <a:r>
              <a:rPr lang="es-ES" sz="1800" dirty="0" smtClean="0"/>
              <a:t>misiones de recogidas de muestras.   </a:t>
            </a:r>
          </a:p>
          <a:p>
            <a:pPr marL="0" indent="0">
              <a:buNone/>
            </a:pPr>
            <a:r>
              <a:rPr lang="eu-ES" sz="2000" dirty="0" smtClean="0"/>
              <a:t>                                      </a:t>
            </a:r>
          </a:p>
          <a:p>
            <a:pPr marL="0" indent="0">
              <a:buNone/>
            </a:pPr>
            <a:endParaRPr lang="eu-ES" sz="2000" dirty="0"/>
          </a:p>
          <a:p>
            <a:pPr marL="0" indent="0">
              <a:buNone/>
            </a:pPr>
            <a:endParaRPr lang="es-ES" sz="2000" dirty="0" smtClean="0"/>
          </a:p>
          <a:p>
            <a:endParaRPr lang="en-US" dirty="0"/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43444"/>
              </p:ext>
            </p:extLst>
          </p:nvPr>
        </p:nvGraphicFramePr>
        <p:xfrm>
          <a:off x="2123728" y="1417638"/>
          <a:ext cx="4572000" cy="237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372223"/>
              </p:ext>
            </p:extLst>
          </p:nvPr>
        </p:nvGraphicFramePr>
        <p:xfrm>
          <a:off x="2195736" y="4293096"/>
          <a:ext cx="4572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1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Controles de Dopaje</a:t>
            </a:r>
            <a:endParaRPr lang="en-U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u="sng" dirty="0" smtClean="0"/>
              <a:t>·Tipo de Misiones.</a:t>
            </a:r>
          </a:p>
          <a:p>
            <a:pPr marL="0" indent="0">
              <a:buNone/>
            </a:pPr>
            <a:r>
              <a:rPr lang="es-ES" sz="1800" dirty="0" smtClean="0"/>
              <a:t> 68 </a:t>
            </a:r>
            <a:r>
              <a:rPr lang="es-ES" sz="1800" dirty="0"/>
              <a:t>misiones son a pruebas deportivas(en </a:t>
            </a:r>
            <a:r>
              <a:rPr lang="es-ES" sz="1800" dirty="0" smtClean="0"/>
              <a:t>competición,80%) </a:t>
            </a:r>
            <a:r>
              <a:rPr lang="es-ES" sz="1800" dirty="0"/>
              <a:t>y </a:t>
            </a:r>
            <a:r>
              <a:rPr lang="es-ES" sz="1800" dirty="0" smtClean="0"/>
              <a:t>17 a entrenamientos (fuera </a:t>
            </a:r>
            <a:r>
              <a:rPr lang="es-ES" sz="1800" dirty="0"/>
              <a:t>de </a:t>
            </a:r>
            <a:r>
              <a:rPr lang="es-ES" sz="1800" dirty="0" smtClean="0"/>
              <a:t>competicion,20%). </a:t>
            </a:r>
            <a:endParaRPr lang="es-ES" b="1" u="sng" dirty="0"/>
          </a:p>
          <a:p>
            <a:pPr marL="0" indent="0">
              <a:buNone/>
            </a:pPr>
            <a:endParaRPr lang="es-ES" b="1" u="sng" dirty="0" smtClean="0"/>
          </a:p>
          <a:p>
            <a:endParaRPr lang="es-ES" sz="2000" b="1" u="sng" dirty="0" smtClean="0"/>
          </a:p>
          <a:p>
            <a:pPr marL="0" indent="0">
              <a:buNone/>
            </a:pPr>
            <a:r>
              <a:rPr lang="es-ES" sz="2000" b="1" u="sng" dirty="0" smtClean="0"/>
              <a:t>·</a:t>
            </a:r>
            <a:r>
              <a:rPr lang="es-ES" sz="1800" b="1" u="sng" dirty="0" smtClean="0"/>
              <a:t>Tipo de controles.</a:t>
            </a:r>
          </a:p>
          <a:p>
            <a:pPr marL="0" indent="0">
              <a:buNone/>
            </a:pPr>
            <a:r>
              <a:rPr lang="es-ES" sz="1800" dirty="0" smtClean="0"/>
              <a:t>      </a:t>
            </a:r>
            <a:r>
              <a:rPr lang="es-ES" sz="1800" dirty="0"/>
              <a:t>En base a esta misiones se recogen </a:t>
            </a:r>
            <a:r>
              <a:rPr lang="es-ES" sz="1800" dirty="0" smtClean="0"/>
              <a:t>321 muestras,288 </a:t>
            </a:r>
            <a:r>
              <a:rPr lang="es-ES" sz="1800" i="1" dirty="0"/>
              <a:t>en </a:t>
            </a:r>
            <a:r>
              <a:rPr lang="es-ES" sz="1800" i="1" dirty="0" smtClean="0"/>
              <a:t>competición(87%) </a:t>
            </a:r>
            <a:r>
              <a:rPr lang="es-ES" sz="1800" dirty="0"/>
              <a:t>y </a:t>
            </a:r>
            <a:r>
              <a:rPr lang="es-ES" sz="1800" dirty="0" smtClean="0"/>
              <a:t>33 </a:t>
            </a:r>
            <a:r>
              <a:rPr lang="es-ES" sz="1800" dirty="0"/>
              <a:t>muestras </a:t>
            </a:r>
            <a:r>
              <a:rPr lang="es-ES" sz="1800" i="1" dirty="0"/>
              <a:t>fuera de </a:t>
            </a:r>
            <a:r>
              <a:rPr lang="es-ES" sz="1800" i="1" dirty="0" smtClean="0"/>
              <a:t>competición(13%). </a:t>
            </a:r>
            <a:endParaRPr lang="es-ES" sz="1800" i="1" dirty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/>
          </p:nvPr>
        </p:nvGraphicFramePr>
        <p:xfrm>
          <a:off x="2699792" y="2204864"/>
          <a:ext cx="374441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/>
          </p:nvPr>
        </p:nvGraphicFramePr>
        <p:xfrm>
          <a:off x="4860032" y="4864298"/>
          <a:ext cx="3960440" cy="206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5 Gráfico"/>
          <p:cNvGraphicFramePr>
            <a:graphicFrameLocks/>
          </p:cNvGraphicFramePr>
          <p:nvPr>
            <p:extLst/>
          </p:nvPr>
        </p:nvGraphicFramePr>
        <p:xfrm>
          <a:off x="2195736" y="1844824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a 13"/>
          <p:cNvGraphicFramePr>
            <a:graphicFrameLocks/>
          </p:cNvGraphicFramePr>
          <p:nvPr>
            <p:extLst/>
          </p:nvPr>
        </p:nvGraphicFramePr>
        <p:xfrm>
          <a:off x="4067944" y="3956847"/>
          <a:ext cx="3312368" cy="2539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Diagrama 8"/>
          <p:cNvGraphicFramePr>
            <a:graphicFrameLocks/>
          </p:cNvGraphicFramePr>
          <p:nvPr>
            <p:extLst/>
          </p:nvPr>
        </p:nvGraphicFramePr>
        <p:xfrm>
          <a:off x="3635896" y="2052588"/>
          <a:ext cx="4572000" cy="155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86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1296</Words>
  <Application>Microsoft Office PowerPoint</Application>
  <PresentationFormat>Pantailako aurkezpena (4:3)</PresentationFormat>
  <Paragraphs>253</Paragraphs>
  <Slides>18</Slides>
  <Notes>2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2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Euskadiko Antidopinaren egoera,AVA-DAEAren ikuspuntutik.  Hezkuntza eta Kirol Fakultateaa </vt:lpstr>
      <vt:lpstr>Situación C.A.V.</vt:lpstr>
      <vt:lpstr>Situación C.A.V.</vt:lpstr>
      <vt:lpstr>Situación C.A.V.</vt:lpstr>
      <vt:lpstr>Planificación</vt:lpstr>
      <vt:lpstr>Procedimiento de control de Dopaje</vt:lpstr>
      <vt:lpstr>Formación y Asesoramiento</vt:lpstr>
      <vt:lpstr>Progresión de controles de Dopaje</vt:lpstr>
      <vt:lpstr>Controles de Dopaje</vt:lpstr>
      <vt:lpstr>Controles de Dopaje</vt:lpstr>
      <vt:lpstr>Controles por Tarea realizada</vt:lpstr>
      <vt:lpstr>Controles por Tipo de Evento</vt:lpstr>
      <vt:lpstr>Controles por Genero</vt:lpstr>
      <vt:lpstr>Datos AVA-DAEA</vt:lpstr>
      <vt:lpstr>De la Competición a la Salud pública.</vt:lpstr>
      <vt:lpstr>Intervención y prevención </vt:lpstr>
      <vt:lpstr>MILA ESKER</vt:lpstr>
      <vt:lpstr>PowerPoint aurkezpena</vt:lpstr>
    </vt:vector>
  </TitlesOfParts>
  <Company>EJIE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¿DONDE ESTAMOS CON EL DOPAJE?</dc:title>
  <dc:creator>Ayo Elorriaga, Yosu</dc:creator>
  <cp:lastModifiedBy>Ayo Elorriaga, Josu</cp:lastModifiedBy>
  <cp:revision>43</cp:revision>
  <dcterms:created xsi:type="dcterms:W3CDTF">2017-10-18T12:02:17Z</dcterms:created>
  <dcterms:modified xsi:type="dcterms:W3CDTF">2024-01-22T13:15:45Z</dcterms:modified>
</cp:coreProperties>
</file>